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56" r:id="rId3"/>
    <p:sldId id="265" r:id="rId4"/>
    <p:sldId id="269" r:id="rId5"/>
    <p:sldId id="266" r:id="rId6"/>
    <p:sldId id="267" r:id="rId7"/>
    <p:sldId id="268" r:id="rId8"/>
    <p:sldId id="270" r:id="rId9"/>
    <p:sldId id="271" r:id="rId10"/>
    <p:sldId id="272"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77" y="-110"/>
      </p:cViewPr>
      <p:guideLst>
        <p:guide orient="horz" pos="2160"/>
        <p:guide pos="2880"/>
      </p:guideLst>
    </p:cSldViewPr>
  </p:slideViewPr>
  <p:notesTextViewPr>
    <p:cViewPr>
      <p:scale>
        <a:sx n="1" d="1"/>
        <a:sy n="1" d="1"/>
      </p:scale>
      <p:origin x="0" y="0"/>
    </p:cViewPr>
  </p:notesTextViewPr>
  <p:notesViewPr>
    <p:cSldViewPr snapToGrid="0">
      <p:cViewPr varScale="1">
        <p:scale>
          <a:sx n="89" d="100"/>
          <a:sy n="89" d="100"/>
        </p:scale>
        <p:origin x="2658"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pl-PL" smtClean="0"/>
              <a:pPr/>
              <a:t>2017-12-07</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lang="pl-PL" smtClean="0"/>
              <a:pPr/>
              <a:t>‹#›</a:t>
            </a:fld>
            <a:endParaRPr lang="pl-PL" dirty="0"/>
          </a:p>
        </p:txBody>
      </p:sp>
    </p:spTree>
    <p:extLst>
      <p:ext uri="{BB962C8B-B14F-4D97-AF65-F5344CB8AC3E}">
        <p14:creationId xmlns:p14="http://schemas.microsoft.com/office/powerpoint/2010/main" xmlns=""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pl-PL" smtClean="0"/>
              <a:pPr/>
              <a:t>2017-12-07</a:t>
            </a:fld>
            <a:endParaRPr lang="pl-PL" dirty="0"/>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a:t>
            </a:r>
            <a:r>
              <a:rPr lang="pl-PL" noProof="0" dirty="0" smtClean="0"/>
              <a:t>poziom</a:t>
            </a:r>
            <a:endParaRPr lang="pl-PL" noProof="0"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lang="pl-PL" smtClean="0"/>
              <a:pPr/>
              <a:t>‹#›</a:t>
            </a:fld>
            <a:endParaRPr lang="pl-PL" dirty="0"/>
          </a:p>
        </p:txBody>
      </p:sp>
    </p:spTree>
    <p:extLst>
      <p:ext uri="{BB962C8B-B14F-4D97-AF65-F5344CB8AC3E}">
        <p14:creationId xmlns:p14="http://schemas.microsoft.com/office/powerpoint/2010/main" xmlns=""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rostokąt 8"/>
          <p:cNvSpPr/>
          <p:nvPr/>
        </p:nvSpPr>
        <p:spPr>
          <a:xfrm>
            <a:off x="-1" y="1905000"/>
            <a:ext cx="9141620" cy="3200400"/>
          </a:xfrm>
          <a:prstGeom prst="rect">
            <a:avLst/>
          </a:prstGeom>
          <a:gradFill flip="none" rotWithShape="1">
            <a:gsLst>
              <a:gs pos="100000">
                <a:srgbClr val="0070C0">
                  <a:lumMod val="41000"/>
                </a:srgbClr>
              </a:gs>
              <a:gs pos="0">
                <a:srgbClr val="0070C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sz="1350" dirty="0">
              <a:solidFill>
                <a:schemeClr val="bg1"/>
              </a:solidFill>
            </a:endParaRPr>
          </a:p>
        </p:txBody>
      </p:sp>
      <p:sp>
        <p:nvSpPr>
          <p:cNvPr id="2" name="Tytuł 1"/>
          <p:cNvSpPr>
            <a:spLocks noGrp="1"/>
          </p:cNvSpPr>
          <p:nvPr>
            <p:ph type="ctrTitle"/>
          </p:nvPr>
        </p:nvSpPr>
        <p:spPr>
          <a:xfrm>
            <a:off x="971550" y="2079812"/>
            <a:ext cx="7200900" cy="1724092"/>
          </a:xfrm>
        </p:spPr>
        <p:txBody>
          <a:bodyPr anchor="b"/>
          <a:lstStyle>
            <a:lvl1pPr algn="ctr">
              <a:defRPr sz="4050">
                <a:solidFill>
                  <a:schemeClr val="bg1"/>
                </a:solidFill>
              </a:defRPr>
            </a:lvl1pPr>
          </a:lstStyle>
          <a:p>
            <a:r>
              <a:rPr lang="pl-PL" dirty="0" smtClean="0"/>
              <a:t>Kliknij, aby edytować styl</a:t>
            </a:r>
            <a:endParaRPr lang="pl-PL" dirty="0"/>
          </a:p>
        </p:txBody>
      </p:sp>
      <p:sp>
        <p:nvSpPr>
          <p:cNvPr id="3" name="Podtytuł 2"/>
          <p:cNvSpPr>
            <a:spLocks noGrp="1"/>
          </p:cNvSpPr>
          <p:nvPr>
            <p:ph type="subTitle" idx="1"/>
          </p:nvPr>
        </p:nvSpPr>
        <p:spPr>
          <a:xfrm>
            <a:off x="971550" y="3959352"/>
            <a:ext cx="7200900" cy="914400"/>
          </a:xfrm>
        </p:spPr>
        <p:txBody>
          <a:bodyPr>
            <a:normAutofit/>
          </a:bodyPr>
          <a:lstStyle>
            <a:lvl1pPr marL="0" indent="0" algn="ctr">
              <a:spcBef>
                <a:spcPts val="0"/>
              </a:spcBef>
              <a:buNone/>
              <a:defRPr sz="1500">
                <a:solidFill>
                  <a:schemeClr val="bg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pl-PL" dirty="0" smtClean="0"/>
              <a:t>Kliknij, aby edytować styl wzorca podtytułu</a:t>
            </a:r>
            <a:endParaRPr lang="pl-PL" dirty="0"/>
          </a:p>
        </p:txBody>
      </p:sp>
      <p:pic>
        <p:nvPicPr>
          <p:cNvPr id="5" name="Obraz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825571" y="85341"/>
            <a:ext cx="1490475" cy="1664211"/>
          </a:xfrm>
          <a:prstGeom prst="rect">
            <a:avLst/>
          </a:prstGeom>
        </p:spPr>
      </p:pic>
      <p:pic>
        <p:nvPicPr>
          <p:cNvPr id="7" name="Obraz 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922117" y="5358494"/>
            <a:ext cx="3297382" cy="903514"/>
          </a:xfrm>
          <a:prstGeom prst="rect">
            <a:avLst/>
          </a:prstGeom>
        </p:spPr>
      </p:pic>
    </p:spTree>
    <p:extLst>
      <p:ext uri="{BB962C8B-B14F-4D97-AF65-F5344CB8AC3E}">
        <p14:creationId xmlns:p14="http://schemas.microsoft.com/office/powerpoint/2010/main" xmlns="" val="19857523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lvl5pPr>
              <a:defRPr/>
            </a:lvl5pPr>
            <a:lvl6pPr>
              <a:defRPr/>
            </a:lvl6pPr>
            <a:lvl7pPr>
              <a:defRPr/>
            </a:lvl7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27359318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43675" y="274638"/>
            <a:ext cx="1971675" cy="5897562"/>
          </a:xfrm>
        </p:spPr>
        <p:txBody>
          <a:bodyPr vert="eaVert"/>
          <a:lstStyle/>
          <a:p>
            <a:r>
              <a:rPr lang="pl-PL" smtClean="0"/>
              <a:t>Kliknij, aby edytować styl</a:t>
            </a:r>
            <a:endParaRPr lang="pl-PL" dirty="0"/>
          </a:p>
        </p:txBody>
      </p:sp>
      <p:sp>
        <p:nvSpPr>
          <p:cNvPr id="3" name="Symbol zastępczy tytułu pionowego 2"/>
          <p:cNvSpPr>
            <a:spLocks noGrp="1"/>
          </p:cNvSpPr>
          <p:nvPr>
            <p:ph type="body" orient="vert" idx="1"/>
          </p:nvPr>
        </p:nvSpPr>
        <p:spPr>
          <a:xfrm>
            <a:off x="628650" y="274638"/>
            <a:ext cx="5800725" cy="5897562"/>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42305097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1" y="467360"/>
            <a:ext cx="8319406" cy="716461"/>
          </a:xfrm>
        </p:spPr>
        <p:txBody>
          <a:bodyPr/>
          <a:lstStyle/>
          <a:p>
            <a:r>
              <a:rPr lang="pl-PL" smtClean="0"/>
              <a:t>Kliknij, aby edytować styl</a:t>
            </a:r>
            <a:endParaRPr lang="pl-PL" dirty="0"/>
          </a:p>
        </p:txBody>
      </p:sp>
      <p:sp>
        <p:nvSpPr>
          <p:cNvPr id="3" name="Symbol zastępczy zawartości 2"/>
          <p:cNvSpPr>
            <a:spLocks noGrp="1"/>
          </p:cNvSpPr>
          <p:nvPr>
            <p:ph idx="1"/>
          </p:nvPr>
        </p:nvSpPr>
        <p:spPr>
          <a:xfrm>
            <a:off x="457201" y="1396093"/>
            <a:ext cx="8319406" cy="4633487"/>
          </a:xfrm>
        </p:spPr>
        <p:txBody>
          <a:bodyPr/>
          <a:lstStyle>
            <a:lvl5pPr>
              <a:defRPr/>
            </a:lvl5pPr>
            <a:lvl6pPr>
              <a:defRPr/>
            </a:lvl6pPr>
            <a:lvl7pPr>
              <a:defRPr/>
            </a:lvl7pPr>
            <a:lvl8pPr>
              <a:defRPr/>
            </a:lvl8pPr>
            <a:lvl9pPr>
              <a:defRPr/>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10" name="Symbol zastępczy daty 9"/>
          <p:cNvSpPr>
            <a:spLocks noGrp="1"/>
          </p:cNvSpPr>
          <p:nvPr>
            <p:ph type="dt" sz="half" idx="10"/>
          </p:nvPr>
        </p:nvSpPr>
        <p:spPr/>
        <p:txBody>
          <a:bodyPr/>
          <a:lstStyle>
            <a:lvl1pPr>
              <a:defRPr>
                <a:solidFill>
                  <a:schemeClr val="bg1"/>
                </a:solidFill>
              </a:defRPr>
            </a:lvl1pPr>
          </a:lstStyle>
          <a:p>
            <a:fld id="{0B277187-C200-495F-A386-621319EADA8F}" type="datetimeFigureOut">
              <a:rPr lang="pl-PL" smtClean="0"/>
              <a:pPr/>
              <a:t>2017-12-07</a:t>
            </a:fld>
            <a:endParaRPr lang="pl-PL" dirty="0"/>
          </a:p>
        </p:txBody>
      </p:sp>
      <p:sp>
        <p:nvSpPr>
          <p:cNvPr id="11" name="Symbol zastępczy stopki 10"/>
          <p:cNvSpPr>
            <a:spLocks noGrp="1"/>
          </p:cNvSpPr>
          <p:nvPr>
            <p:ph type="ftr" sz="quarter" idx="11"/>
          </p:nvPr>
        </p:nvSpPr>
        <p:spPr/>
        <p:txBody>
          <a:bodyPr/>
          <a:lstStyle>
            <a:lvl1pPr>
              <a:defRPr>
                <a:solidFill>
                  <a:schemeClr val="bg1"/>
                </a:solidFill>
              </a:defRPr>
            </a:lvl1pPr>
          </a:lstStyle>
          <a:p>
            <a:endParaRPr lang="pl-PL" dirty="0"/>
          </a:p>
        </p:txBody>
      </p:sp>
      <p:sp>
        <p:nvSpPr>
          <p:cNvPr id="12" name="Symbol zastępczy numeru slajdu 11"/>
          <p:cNvSpPr>
            <a:spLocks noGrp="1"/>
          </p:cNvSpPr>
          <p:nvPr>
            <p:ph type="sldNum" sz="quarter" idx="12"/>
          </p:nvPr>
        </p:nvSpPr>
        <p:spPr/>
        <p:txBody>
          <a:bodyPr/>
          <a:lstStyle>
            <a:lvl1pPr>
              <a:defRPr>
                <a:solidFill>
                  <a:schemeClr val="bg1"/>
                </a:solidFill>
              </a:defRPr>
            </a:lvl1pPr>
          </a:lstStyle>
          <a:p>
            <a:fld id="{FC749032-2A07-4AE8-BA90-74324CAE0C87}" type="slidenum">
              <a:rPr lang="pl-PL" smtClean="0"/>
              <a:pPr/>
              <a:t>‹#›</a:t>
            </a:fld>
            <a:endParaRPr lang="pl-PL" dirty="0"/>
          </a:p>
        </p:txBody>
      </p:sp>
      <p:pic>
        <p:nvPicPr>
          <p:cNvPr id="13" name="Obraz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0697" y="78858"/>
            <a:ext cx="429327" cy="479372"/>
          </a:xfrm>
          <a:prstGeom prst="rect">
            <a:avLst/>
          </a:prstGeom>
        </p:spPr>
      </p:pic>
      <p:pic>
        <p:nvPicPr>
          <p:cNvPr id="15" name="Obraz 1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658100" y="78858"/>
            <a:ext cx="1417841" cy="388502"/>
          </a:xfrm>
          <a:prstGeom prst="rect">
            <a:avLst/>
          </a:prstGeom>
        </p:spPr>
      </p:pic>
    </p:spTree>
    <p:extLst>
      <p:ext uri="{BB962C8B-B14F-4D97-AF65-F5344CB8AC3E}">
        <p14:creationId xmlns:p14="http://schemas.microsoft.com/office/powerpoint/2010/main" xmlns="" val="4217319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71550" y="2130552"/>
            <a:ext cx="7200900" cy="2359152"/>
          </a:xfrm>
        </p:spPr>
        <p:txBody>
          <a:bodyPr anchor="b">
            <a:normAutofit/>
          </a:bodyPr>
          <a:lstStyle>
            <a:lvl1pPr algn="ctr">
              <a:defRPr sz="4050" b="1">
                <a:solidFill>
                  <a:schemeClr val="bg2">
                    <a:lumMod val="25000"/>
                  </a:schemeClr>
                </a:solidFill>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971550" y="4572000"/>
            <a:ext cx="7200900" cy="841248"/>
          </a:xfrm>
        </p:spPr>
        <p:txBody>
          <a:bodyPr anchor="t"/>
          <a:lstStyle>
            <a:lvl1pPr marL="0" indent="0" algn="ctr">
              <a:spcBef>
                <a:spcPts val="0"/>
              </a:spcBef>
              <a:buNone/>
              <a:defRPr sz="1500">
                <a:solidFill>
                  <a:schemeClr val="tx1">
                    <a:lumMod val="90000"/>
                    <a:lumOff val="1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zawartości 2"/>
          <p:cNvSpPr>
            <a:spLocks noGrp="1"/>
          </p:cNvSpPr>
          <p:nvPr>
            <p:ph sz="half" idx="1"/>
          </p:nvPr>
        </p:nvSpPr>
        <p:spPr>
          <a:xfrm>
            <a:off x="100584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zawartości 3"/>
          <p:cNvSpPr>
            <a:spLocks noGrp="1"/>
          </p:cNvSpPr>
          <p:nvPr>
            <p:ph sz="half" idx="2"/>
          </p:nvPr>
        </p:nvSpPr>
        <p:spPr>
          <a:xfrm>
            <a:off x="470916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daty 4"/>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3676357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tekstu 2"/>
          <p:cNvSpPr>
            <a:spLocks noGrp="1"/>
          </p:cNvSpPr>
          <p:nvPr>
            <p:ph type="body" idx="1"/>
          </p:nvPr>
        </p:nvSpPr>
        <p:spPr>
          <a:xfrm>
            <a:off x="1005840" y="1837464"/>
            <a:ext cx="3429000" cy="766588"/>
          </a:xfrm>
        </p:spPr>
        <p:txBody>
          <a:bodyPr anchor="ctr">
            <a:normAutofit/>
          </a:bodyPr>
          <a:lstStyle>
            <a:lvl1pPr marL="0" indent="0">
              <a:spcBef>
                <a:spcPts val="0"/>
              </a:spcBef>
              <a:buNone/>
              <a:defRPr sz="165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smtClean="0"/>
              <a:t>Edytuj style wzorca tekstu</a:t>
            </a:r>
          </a:p>
        </p:txBody>
      </p:sp>
      <p:sp>
        <p:nvSpPr>
          <p:cNvPr id="4" name="Symbol zastępczy zawartości 3"/>
          <p:cNvSpPr>
            <a:spLocks noGrp="1"/>
          </p:cNvSpPr>
          <p:nvPr>
            <p:ph sz="half" idx="2"/>
          </p:nvPr>
        </p:nvSpPr>
        <p:spPr>
          <a:xfrm>
            <a:off x="100584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5" name="Symbol zastępczy tekstu 4"/>
          <p:cNvSpPr>
            <a:spLocks noGrp="1"/>
          </p:cNvSpPr>
          <p:nvPr>
            <p:ph type="body" sz="quarter" idx="3"/>
          </p:nvPr>
        </p:nvSpPr>
        <p:spPr>
          <a:xfrm>
            <a:off x="4709160" y="1837464"/>
            <a:ext cx="3429000" cy="766588"/>
          </a:xfrm>
        </p:spPr>
        <p:txBody>
          <a:bodyPr anchor="ctr">
            <a:normAutofit/>
          </a:bodyPr>
          <a:lstStyle>
            <a:lvl1pPr marL="0" indent="0">
              <a:spcBef>
                <a:spcPts val="0"/>
              </a:spcBef>
              <a:buNone/>
              <a:defRPr sz="165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smtClean="0"/>
              <a:t>Edytuj style wzorca tekstu</a:t>
            </a:r>
          </a:p>
        </p:txBody>
      </p:sp>
      <p:sp>
        <p:nvSpPr>
          <p:cNvPr id="6" name="Symbol zastępczy zawartości 5"/>
          <p:cNvSpPr>
            <a:spLocks noGrp="1"/>
          </p:cNvSpPr>
          <p:nvPr>
            <p:ph sz="quarter" idx="4"/>
          </p:nvPr>
        </p:nvSpPr>
        <p:spPr>
          <a:xfrm>
            <a:off x="470916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7" name="Symbol zastępczy daty 6"/>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3254392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dirty="0"/>
          </a:p>
        </p:txBody>
      </p:sp>
      <p:sp>
        <p:nvSpPr>
          <p:cNvPr id="3" name="Symbol zastępczy daty 2"/>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14129167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32954366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602986" y="2350008"/>
            <a:ext cx="3154680" cy="1993392"/>
          </a:xfrm>
        </p:spPr>
        <p:txBody>
          <a:bodyPr anchor="b">
            <a:normAutofit/>
          </a:bodyPr>
          <a:lstStyle>
            <a:lvl1pPr>
              <a:defRPr sz="2550" b="1"/>
            </a:lvl1pPr>
          </a:lstStyle>
          <a:p>
            <a:r>
              <a:rPr lang="pl-PL" smtClean="0"/>
              <a:t>Kliknij, aby edytować styl</a:t>
            </a:r>
            <a:endParaRPr lang="pl-PL" dirty="0"/>
          </a:p>
        </p:txBody>
      </p:sp>
      <p:sp>
        <p:nvSpPr>
          <p:cNvPr id="3" name="Symbol zastępczy zawartości 2"/>
          <p:cNvSpPr>
            <a:spLocks noGrp="1"/>
          </p:cNvSpPr>
          <p:nvPr>
            <p:ph idx="1"/>
          </p:nvPr>
        </p:nvSpPr>
        <p:spPr>
          <a:xfrm>
            <a:off x="342900" y="758952"/>
            <a:ext cx="4972050" cy="5330952"/>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tekstu 3"/>
          <p:cNvSpPr>
            <a:spLocks noGrp="1"/>
          </p:cNvSpPr>
          <p:nvPr>
            <p:ph type="body" sz="half" idx="2"/>
          </p:nvPr>
        </p:nvSpPr>
        <p:spPr>
          <a:xfrm>
            <a:off x="5602986" y="4361688"/>
            <a:ext cx="315468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5393749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602986" y="2350008"/>
            <a:ext cx="3154680" cy="1993392"/>
          </a:xfrm>
        </p:spPr>
        <p:txBody>
          <a:bodyPr anchor="b">
            <a:normAutofit/>
          </a:bodyPr>
          <a:lstStyle>
            <a:lvl1pPr>
              <a:defRPr sz="2550" b="1"/>
            </a:lvl1pPr>
          </a:lstStyle>
          <a:p>
            <a:r>
              <a:rPr lang="pl-PL" smtClean="0"/>
              <a:t>Kliknij, aby edytować styl</a:t>
            </a:r>
            <a:endParaRPr lang="pl-PL" dirty="0"/>
          </a:p>
        </p:txBody>
      </p:sp>
      <p:sp>
        <p:nvSpPr>
          <p:cNvPr id="3" name="Symbol zastępczy obrazu 2"/>
          <p:cNvSpPr>
            <a:spLocks noGrp="1"/>
          </p:cNvSpPr>
          <p:nvPr>
            <p:ph type="pic" idx="1"/>
          </p:nvPr>
        </p:nvSpPr>
        <p:spPr>
          <a:xfrm>
            <a:off x="113108" y="506104"/>
            <a:ext cx="5143502" cy="5843016"/>
          </a:xfrm>
          <a:solidFill>
            <a:schemeClr val="accent1">
              <a:lumMod val="40000"/>
              <a:lumOff val="60000"/>
            </a:schemeClr>
          </a:solidFill>
        </p:spPr>
        <p:txBody>
          <a:bodyPr>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smtClean="0"/>
              <a:t>Kliknij ikonę, aby dodać obraz</a:t>
            </a:r>
            <a:endParaRPr lang="pl-PL" dirty="0"/>
          </a:p>
        </p:txBody>
      </p:sp>
      <p:sp>
        <p:nvSpPr>
          <p:cNvPr id="4" name="Symbol zastępczy tekstu 3"/>
          <p:cNvSpPr>
            <a:spLocks noGrp="1"/>
          </p:cNvSpPr>
          <p:nvPr>
            <p:ph type="body" sz="half" idx="2"/>
          </p:nvPr>
        </p:nvSpPr>
        <p:spPr>
          <a:xfrm>
            <a:off x="5602986" y="4361688"/>
            <a:ext cx="315468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B277187-C200-495F-A386-621319EADA8F}" type="datetimeFigureOut">
              <a:rPr lang="pl-PL" smtClean="0"/>
              <a:pPr/>
              <a:t>2017-12-07</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11019869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40000">
              <a:srgbClr val="0070C0">
                <a:lumMod val="0"/>
                <a:lumOff val="100000"/>
              </a:srgbClr>
            </a:gs>
            <a:gs pos="100000">
              <a:srgbClr val="0070C0">
                <a:lumMod val="18000"/>
                <a:lumOff val="82000"/>
              </a:srgb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9" name="Grupa 8"/>
          <p:cNvGrpSpPr/>
          <p:nvPr/>
        </p:nvGrpSpPr>
        <p:grpSpPr>
          <a:xfrm>
            <a:off x="0" y="6480048"/>
            <a:ext cx="9141620" cy="377952"/>
            <a:chOff x="-1" y="6480048"/>
            <a:chExt cx="12188827" cy="377952"/>
          </a:xfrm>
        </p:grpSpPr>
        <p:sp>
          <p:nvSpPr>
            <p:cNvPr id="7" name="Prostokąt 6"/>
            <p:cNvSpPr/>
            <p:nvPr/>
          </p:nvSpPr>
          <p:spPr>
            <a:xfrm>
              <a:off x="0" y="6583680"/>
              <a:ext cx="12188826" cy="274320"/>
            </a:xfrm>
            <a:prstGeom prst="rect">
              <a:avLst/>
            </a:prstGeom>
            <a:gradFill flip="none" rotWithShape="1">
              <a:gsLst>
                <a:gs pos="100000">
                  <a:srgbClr val="0070C0">
                    <a:lumMod val="48000"/>
                  </a:srgbClr>
                </a:gs>
                <a:gs pos="0">
                  <a:srgbClr val="0070C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sz="1350" dirty="0"/>
            </a:p>
          </p:txBody>
        </p:sp>
        <p:sp>
          <p:nvSpPr>
            <p:cNvPr id="8" name="Prostokąt 7"/>
            <p:cNvSpPr/>
            <p:nvPr/>
          </p:nvSpPr>
          <p:spPr>
            <a:xfrm>
              <a:off x="-1" y="6480048"/>
              <a:ext cx="12188826" cy="73152"/>
            </a:xfrm>
            <a:prstGeom prst="rect">
              <a:avLst/>
            </a:prstGeom>
            <a:gradFill flip="none" rotWithShape="1">
              <a:gsLst>
                <a:gs pos="100000">
                  <a:srgbClr val="0070C0">
                    <a:lumMod val="40000"/>
                  </a:srgbClr>
                </a:gs>
                <a:gs pos="0">
                  <a:srgbClr val="0070C0"/>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l-PL" sz="1350" dirty="0"/>
            </a:p>
          </p:txBody>
        </p:sp>
      </p:grpSp>
      <p:sp>
        <p:nvSpPr>
          <p:cNvPr id="2" name="Symbol zastępczy tytułu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r">
              <a:defRPr sz="675">
                <a:solidFill>
                  <a:schemeClr val="tx1"/>
                </a:solidFill>
              </a:defRPr>
            </a:lvl1pPr>
          </a:lstStyle>
          <a:p>
            <a:fld id="{0B277187-C200-495F-A386-621319EADA8F}" type="datetimeFigureOut">
              <a:rPr lang="pl-PL" smtClean="0"/>
              <a:pPr/>
              <a:t>2017-12-07</a:t>
            </a:fld>
            <a:endParaRPr lang="pl-PL" dirty="0"/>
          </a:p>
        </p:txBody>
      </p:sp>
      <p:sp>
        <p:nvSpPr>
          <p:cNvPr id="5" name="Symbol zastępczy stopki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675">
                <a:solidFill>
                  <a:schemeClr val="tx1"/>
                </a:solidFill>
              </a:defRPr>
            </a:lvl1pPr>
          </a:lstStyle>
          <a:p>
            <a:endParaRPr lang="pl-PL" dirty="0"/>
          </a:p>
        </p:txBody>
      </p:sp>
      <p:sp>
        <p:nvSpPr>
          <p:cNvPr id="6" name="Symbol zastępczy numeru slajdu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675">
                <a:solidFill>
                  <a:schemeClr val="tx1"/>
                </a:solidFill>
              </a:defRPr>
            </a:lvl1pPr>
          </a:lstStyle>
          <a:p>
            <a:fld id="{FC749032-2A07-4AE8-BA90-74324CAE0C87}" type="slidenum">
              <a:rPr lang="pl-PL" smtClean="0"/>
              <a:pPr/>
              <a:t>‹#›</a:t>
            </a:fld>
            <a:endParaRPr lang="pl-PL" dirty="0"/>
          </a:p>
        </p:txBody>
      </p:sp>
    </p:spTree>
    <p:extLst>
      <p:ext uri="{BB962C8B-B14F-4D97-AF65-F5344CB8AC3E}">
        <p14:creationId xmlns:p14="http://schemas.microsoft.com/office/powerpoint/2010/main" xmlns=""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205740" indent="-171450" algn="l" defTabSz="685800" rtl="0" eaLnBrk="1" latinLnBrk="0" hangingPunct="1">
        <a:lnSpc>
          <a:spcPct val="90000"/>
        </a:lnSpc>
        <a:spcBef>
          <a:spcPts val="1350"/>
        </a:spcBef>
        <a:buSzPct val="100000"/>
        <a:buFont typeface="Arial" pitchFamily="34" charset="0"/>
        <a:buChar char="▪"/>
        <a:defRPr sz="1500" kern="1200">
          <a:solidFill>
            <a:schemeClr val="tx1">
              <a:lumMod val="90000"/>
              <a:lumOff val="10000"/>
            </a:schemeClr>
          </a:solidFill>
          <a:latin typeface="+mn-lt"/>
          <a:ea typeface="+mn-ea"/>
          <a:cs typeface="+mn-cs"/>
        </a:defRPr>
      </a:lvl1pPr>
      <a:lvl2pPr marL="445770" indent="-171450" algn="l" defTabSz="685800" rtl="0" eaLnBrk="1" latinLnBrk="0" hangingPunct="1">
        <a:lnSpc>
          <a:spcPct val="90000"/>
        </a:lnSpc>
        <a:spcBef>
          <a:spcPts val="750"/>
        </a:spcBef>
        <a:buSzPct val="100000"/>
        <a:buFont typeface="Arial" pitchFamily="34" charset="0"/>
        <a:buChar char="▪"/>
        <a:defRPr sz="1350" kern="1200">
          <a:solidFill>
            <a:schemeClr val="tx1">
              <a:lumMod val="90000"/>
              <a:lumOff val="10000"/>
            </a:schemeClr>
          </a:solidFill>
          <a:latin typeface="+mn-lt"/>
          <a:ea typeface="+mn-ea"/>
          <a:cs typeface="+mn-cs"/>
        </a:defRPr>
      </a:lvl2pPr>
      <a:lvl3pPr marL="685800" indent="-171450" algn="l" defTabSz="685800" rtl="0" eaLnBrk="1" latinLnBrk="0" hangingPunct="1">
        <a:lnSpc>
          <a:spcPct val="90000"/>
        </a:lnSpc>
        <a:spcBef>
          <a:spcPts val="600"/>
        </a:spcBef>
        <a:buSzPct val="100000"/>
        <a:buFont typeface="Arial" pitchFamily="34" charset="0"/>
        <a:buChar char="▪"/>
        <a:defRPr sz="1200" kern="1200">
          <a:solidFill>
            <a:schemeClr val="tx1">
              <a:lumMod val="90000"/>
              <a:lumOff val="10000"/>
            </a:schemeClr>
          </a:solidFill>
          <a:latin typeface="+mn-lt"/>
          <a:ea typeface="+mn-ea"/>
          <a:cs typeface="+mn-cs"/>
        </a:defRPr>
      </a:lvl3pPr>
      <a:lvl4pPr marL="925830" indent="-171450" algn="l" defTabSz="685800" rtl="0" eaLnBrk="1" latinLnBrk="0" hangingPunct="1">
        <a:lnSpc>
          <a:spcPct val="90000"/>
        </a:lnSpc>
        <a:spcBef>
          <a:spcPts val="600"/>
        </a:spcBef>
        <a:buSzPct val="100000"/>
        <a:buFont typeface="Arial" pitchFamily="34" charset="0"/>
        <a:buChar char="▪"/>
        <a:defRPr sz="1050" kern="1200">
          <a:solidFill>
            <a:schemeClr val="tx1">
              <a:lumMod val="90000"/>
              <a:lumOff val="10000"/>
            </a:schemeClr>
          </a:solidFill>
          <a:latin typeface="+mn-lt"/>
          <a:ea typeface="+mn-ea"/>
          <a:cs typeface="+mn-cs"/>
        </a:defRPr>
      </a:lvl4pPr>
      <a:lvl5pPr marL="1165860" indent="-171450" algn="l" defTabSz="685800" rtl="0" eaLnBrk="1" latinLnBrk="0" hangingPunct="1">
        <a:lnSpc>
          <a:spcPct val="90000"/>
        </a:lnSpc>
        <a:spcBef>
          <a:spcPts val="600"/>
        </a:spcBef>
        <a:buSzPct val="100000"/>
        <a:buFont typeface="Arial" pitchFamily="34" charset="0"/>
        <a:buChar char="▪"/>
        <a:defRPr sz="1050" kern="1200">
          <a:solidFill>
            <a:schemeClr val="tx1">
              <a:lumMod val="90000"/>
              <a:lumOff val="10000"/>
            </a:schemeClr>
          </a:solidFill>
          <a:latin typeface="+mn-lt"/>
          <a:ea typeface="+mn-ea"/>
          <a:cs typeface="+mn-cs"/>
        </a:defRPr>
      </a:lvl5pPr>
      <a:lvl6pPr marL="1405890" indent="-171450" algn="l" defTabSz="685800" rtl="0" eaLnBrk="1" latinLnBrk="0" hangingPunct="1">
        <a:lnSpc>
          <a:spcPct val="90000"/>
        </a:lnSpc>
        <a:spcBef>
          <a:spcPts val="600"/>
        </a:spcBef>
        <a:buSzPct val="100000"/>
        <a:buFont typeface="Arial" pitchFamily="34" charset="0"/>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SzPct val="100000"/>
        <a:buFont typeface="Arial" pitchFamily="34" charset="0"/>
        <a:buChar char="▪"/>
        <a:defRPr sz="1050" kern="1200">
          <a:solidFill>
            <a:schemeClr val="tx1"/>
          </a:solidFill>
          <a:latin typeface="+mn-lt"/>
          <a:ea typeface="+mn-ea"/>
          <a:cs typeface="+mn-cs"/>
        </a:defRPr>
      </a:lvl7pPr>
      <a:lvl8pPr marL="1885950" indent="-171450" algn="l" defTabSz="685800" rtl="0" eaLnBrk="1" latinLnBrk="0" hangingPunct="1">
        <a:lnSpc>
          <a:spcPct val="90000"/>
        </a:lnSpc>
        <a:spcBef>
          <a:spcPts val="600"/>
        </a:spcBef>
        <a:buSzPct val="100000"/>
        <a:buFont typeface="Arial" pitchFamily="34" charset="0"/>
        <a:buChar char="▪"/>
        <a:defRPr sz="1050" kern="1200">
          <a:solidFill>
            <a:schemeClr val="tx1"/>
          </a:solidFill>
          <a:latin typeface="+mn-lt"/>
          <a:ea typeface="+mn-ea"/>
          <a:cs typeface="+mn-cs"/>
        </a:defRPr>
      </a:lvl8pPr>
      <a:lvl9pPr marL="2125980" indent="-171450" algn="l" defTabSz="685800" rtl="0" eaLnBrk="1" latinLnBrk="0" hangingPunct="1">
        <a:lnSpc>
          <a:spcPct val="90000"/>
        </a:lnSpc>
        <a:spcBef>
          <a:spcPts val="600"/>
        </a:spcBef>
        <a:buSzPct val="100000"/>
        <a:buFont typeface="Arial" pitchFamily="34" charset="0"/>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latin typeface="Book Antiqua"/>
              </a:rPr>
              <a:t>Projekt zmian KPC</a:t>
            </a:r>
            <a:br>
              <a:rPr lang="pl-PL" dirty="0" smtClean="0">
                <a:latin typeface="Book Antiqua"/>
              </a:rPr>
            </a:br>
            <a:r>
              <a:rPr lang="pl-PL" dirty="0" smtClean="0">
                <a:latin typeface="Book Antiqua"/>
              </a:rPr>
              <a:t>(kluczowe zmiany)</a:t>
            </a:r>
            <a:endParaRPr lang="pl-PL" dirty="0"/>
          </a:p>
        </p:txBody>
      </p:sp>
      <p:sp>
        <p:nvSpPr>
          <p:cNvPr id="7" name="Podtytuł 6"/>
          <p:cNvSpPr>
            <a:spLocks noGrp="1"/>
          </p:cNvSpPr>
          <p:nvPr>
            <p:ph type="subTitle" idx="1"/>
          </p:nvPr>
        </p:nvSpPr>
        <p:spPr/>
        <p:txBody>
          <a:bodyPr/>
          <a:lstStyle/>
          <a:p>
            <a:r>
              <a:rPr lang="pl-PL" dirty="0" smtClean="0"/>
              <a:t>Projekt z dnia 27.11.2017 r.</a:t>
            </a:r>
          </a:p>
          <a:p>
            <a:r>
              <a:rPr lang="pl-PL" dirty="0" smtClean="0"/>
              <a:t>znak: DL-I-4190-16/16</a:t>
            </a:r>
            <a:endParaRPr lang="pl-PL" dirty="0"/>
          </a:p>
        </p:txBody>
      </p:sp>
    </p:spTree>
    <p:extLst>
      <p:ext uri="{BB962C8B-B14F-4D97-AF65-F5344CB8AC3E}">
        <p14:creationId xmlns:p14="http://schemas.microsoft.com/office/powerpoint/2010/main" xmlns="" val="3998018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IX. POSTĘPOWANIE GOSPODARCZE</a:t>
            </a:r>
            <a:endParaRPr lang="pl-PL" dirty="0"/>
          </a:p>
        </p:txBody>
      </p:sp>
      <p:sp>
        <p:nvSpPr>
          <p:cNvPr id="14" name="Symbol zastępczy zawartości 13"/>
          <p:cNvSpPr>
            <a:spLocks noGrp="1"/>
          </p:cNvSpPr>
          <p:nvPr>
            <p:ph idx="1"/>
          </p:nvPr>
        </p:nvSpPr>
        <p:spPr/>
        <p:txBody>
          <a:bodyPr/>
          <a:lstStyle/>
          <a:p>
            <a:pPr>
              <a:buClr>
                <a:srgbClr val="323232">
                  <a:lumMod val="90000"/>
                </a:srgbClr>
              </a:buClr>
              <a:buFont typeface="Arial"/>
              <a:buChar char="▪"/>
            </a:pPr>
            <a:r>
              <a:rPr lang="pl-PL" dirty="0" smtClean="0">
                <a:solidFill>
                  <a:srgbClr val="323232">
                    <a:lumMod val="90000"/>
                    <a:lumOff val="10000"/>
                  </a:srgbClr>
                </a:solidFill>
                <a:latin typeface="Book Antiqua"/>
              </a:rPr>
              <a:t>Przywrócenie postępowania odrębnego w sprawach gospodarczych</a:t>
            </a:r>
          </a:p>
          <a:p>
            <a:pPr>
              <a:buClr>
                <a:srgbClr val="323232">
                  <a:lumMod val="90000"/>
                </a:srgbClr>
              </a:buClr>
              <a:buFont typeface="Arial"/>
              <a:buChar char="▪"/>
            </a:pPr>
            <a:r>
              <a:rPr lang="pl-PL" dirty="0" smtClean="0"/>
              <a:t>Dotyczy również drobnych przedsiębiorców (poprzednio było to krytykowane) oraz w pewnych sytuacjach stron niebędących przedsiębiorcami (vide </a:t>
            </a:r>
            <a:r>
              <a:rPr lang="pl-PL" dirty="0" smtClean="0"/>
              <a:t>art. 479</a:t>
            </a:r>
            <a:r>
              <a:rPr lang="pl-PL" baseline="30000" dirty="0" smtClean="0"/>
              <a:t>83 </a:t>
            </a:r>
            <a:r>
              <a:rPr lang="pl-PL" dirty="0" smtClean="0"/>
              <a:t>§ 2 k.p.c</a:t>
            </a:r>
            <a:r>
              <a:rPr lang="pl-PL" dirty="0" smtClean="0"/>
              <a:t>.)</a:t>
            </a:r>
          </a:p>
          <a:p>
            <a:pPr>
              <a:buClr>
                <a:srgbClr val="323232">
                  <a:lumMod val="90000"/>
                </a:srgbClr>
              </a:buClr>
              <a:buFont typeface="Arial"/>
              <a:buChar char="▪"/>
            </a:pPr>
            <a:r>
              <a:rPr lang="pl-PL" dirty="0" smtClean="0"/>
              <a:t>Podwyższona prekluzja dowodowa (</a:t>
            </a:r>
            <a:r>
              <a:rPr lang="pl-PL" dirty="0" smtClean="0"/>
              <a:t>art. </a:t>
            </a:r>
            <a:r>
              <a:rPr lang="pl-PL" dirty="0" smtClean="0"/>
              <a:t>479</a:t>
            </a:r>
            <a:r>
              <a:rPr lang="pl-PL" baseline="30000" dirty="0" smtClean="0"/>
              <a:t>82</a:t>
            </a:r>
            <a:r>
              <a:rPr lang="pl-PL" dirty="0" smtClean="0"/>
              <a:t> </a:t>
            </a:r>
            <a:r>
              <a:rPr lang="pl-PL" dirty="0" smtClean="0"/>
              <a:t>k.p.c., </a:t>
            </a:r>
            <a:r>
              <a:rPr lang="pl-PL" dirty="0" smtClean="0"/>
              <a:t>)</a:t>
            </a:r>
          </a:p>
          <a:p>
            <a:pPr>
              <a:buClr>
                <a:srgbClr val="323232">
                  <a:lumMod val="90000"/>
                </a:srgbClr>
              </a:buClr>
              <a:buFont typeface="Arial"/>
              <a:buChar char="▪"/>
            </a:pPr>
            <a:r>
              <a:rPr lang="pl-PL" dirty="0" smtClean="0"/>
              <a:t>Zakaz powództwa wzajemnego </a:t>
            </a:r>
            <a:r>
              <a:rPr lang="pl-PL" dirty="0" smtClean="0"/>
              <a:t>(art. 479</a:t>
            </a:r>
            <a:r>
              <a:rPr lang="pl-PL" baseline="30000" dirty="0" smtClean="0"/>
              <a:t>85 </a:t>
            </a:r>
            <a:r>
              <a:rPr lang="pl-PL" dirty="0" smtClean="0"/>
              <a:t>§ 3 k.p.c.) </a:t>
            </a:r>
            <a:endParaRPr lang="pl-PL" dirty="0" smtClean="0"/>
          </a:p>
          <a:p>
            <a:pPr>
              <a:buClr>
                <a:srgbClr val="323232">
                  <a:lumMod val="90000"/>
                </a:srgbClr>
              </a:buClr>
              <a:buFont typeface="Arial"/>
              <a:buChar char="▪"/>
            </a:pPr>
            <a:r>
              <a:rPr lang="pl-PL" dirty="0" smtClean="0"/>
              <a:t>Ograniczenie przekształceń podmiotowych i przedmiotowych </a:t>
            </a:r>
            <a:r>
              <a:rPr lang="pl-PL" dirty="0" smtClean="0"/>
              <a:t>(art. 479</a:t>
            </a:r>
            <a:r>
              <a:rPr lang="pl-PL" baseline="30000" dirty="0" smtClean="0"/>
              <a:t>85 </a:t>
            </a:r>
            <a:r>
              <a:rPr lang="pl-PL" dirty="0" smtClean="0"/>
              <a:t>§ 1 i § 2 k.p.c</a:t>
            </a:r>
            <a:r>
              <a:rPr lang="pl-PL" dirty="0" smtClean="0"/>
              <a:t>.)</a:t>
            </a:r>
          </a:p>
          <a:p>
            <a:pPr>
              <a:buClr>
                <a:srgbClr val="323232">
                  <a:lumMod val="90000"/>
                </a:srgbClr>
              </a:buClr>
              <a:buFont typeface="Arial"/>
              <a:buChar char="▪"/>
            </a:pPr>
            <a:r>
              <a:rPr lang="pl-PL" dirty="0" smtClean="0"/>
              <a:t>Wprowadzenie umów dowodowych (</a:t>
            </a:r>
            <a:r>
              <a:rPr lang="pl-PL" dirty="0" smtClean="0"/>
              <a:t>art</a:t>
            </a:r>
            <a:r>
              <a:rPr lang="pl-PL" dirty="0" smtClean="0"/>
              <a:t>. </a:t>
            </a:r>
            <a:r>
              <a:rPr lang="pl-PL" dirty="0" smtClean="0"/>
              <a:t>479</a:t>
            </a:r>
            <a:r>
              <a:rPr lang="pl-PL" baseline="30000" dirty="0" smtClean="0"/>
              <a:t>86</a:t>
            </a:r>
            <a:r>
              <a:rPr lang="pl-PL" dirty="0" smtClean="0"/>
              <a:t> k.p.c.</a:t>
            </a:r>
            <a:r>
              <a:rPr lang="pl-PL" dirty="0" smtClean="0"/>
              <a:t>)</a:t>
            </a:r>
          </a:p>
          <a:p>
            <a:pPr>
              <a:buClr>
                <a:srgbClr val="323232">
                  <a:lumMod val="90000"/>
                </a:srgbClr>
              </a:buClr>
              <a:buFont typeface="Arial"/>
              <a:buChar char="▪"/>
            </a:pPr>
            <a:r>
              <a:rPr lang="pl-PL" dirty="0" smtClean="0"/>
              <a:t>Skrócenie terminów dla skargi o wznowienie postępowania</a:t>
            </a:r>
          </a:p>
          <a:p>
            <a:pPr>
              <a:buClr>
                <a:srgbClr val="323232">
                  <a:lumMod val="90000"/>
                </a:srgbClr>
              </a:buClr>
              <a:buFont typeface="Arial"/>
              <a:buChar char="▪"/>
            </a:pPr>
            <a:r>
              <a:rPr lang="pl-PL" dirty="0" smtClean="0"/>
              <a:t>Ograniczenie dowodów osobowym (</a:t>
            </a:r>
            <a:r>
              <a:rPr lang="pl-PL" dirty="0" smtClean="0"/>
              <a:t>art</a:t>
            </a:r>
            <a:r>
              <a:rPr lang="pl-PL" dirty="0" smtClean="0"/>
              <a:t>. </a:t>
            </a:r>
            <a:r>
              <a:rPr lang="pl-PL" dirty="0" smtClean="0"/>
              <a:t>479</a:t>
            </a:r>
            <a:r>
              <a:rPr lang="pl-PL" baseline="30000" dirty="0" smtClean="0"/>
              <a:t>87 </a:t>
            </a:r>
            <a:r>
              <a:rPr lang="pl-PL" dirty="0" smtClean="0"/>
              <a:t>k.p.c.)</a:t>
            </a:r>
          </a:p>
          <a:p>
            <a:pPr>
              <a:buClr>
                <a:srgbClr val="323232">
                  <a:lumMod val="90000"/>
                </a:srgbClr>
              </a:buClr>
              <a:buFont typeface="Arial"/>
              <a:buChar char="▪"/>
            </a:pPr>
            <a:r>
              <a:rPr lang="pl-PL" dirty="0" smtClean="0"/>
              <a:t>Zła wiara może skutkować obciążeniem kosztami procesu w całości </a:t>
            </a:r>
            <a:r>
              <a:rPr lang="pl-PL" dirty="0" smtClean="0"/>
              <a:t>(art. </a:t>
            </a:r>
            <a:r>
              <a:rPr lang="pl-PL" dirty="0" smtClean="0"/>
              <a:t>479</a:t>
            </a:r>
            <a:r>
              <a:rPr lang="pl-PL" baseline="30000" dirty="0" smtClean="0"/>
              <a:t>88 </a:t>
            </a:r>
            <a:r>
              <a:rPr lang="pl-PL" dirty="0" smtClean="0"/>
              <a:t>k.p.c</a:t>
            </a:r>
            <a:r>
              <a:rPr lang="pl-PL" dirty="0" smtClean="0"/>
              <a:t>.). </a:t>
            </a:r>
            <a:endParaRPr lang="pl-PL" dirty="0"/>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X. DATA WEJŚCIA W ŻYCIE</a:t>
            </a:r>
            <a:endParaRPr lang="pl-PL" dirty="0"/>
          </a:p>
        </p:txBody>
      </p:sp>
      <p:sp>
        <p:nvSpPr>
          <p:cNvPr id="14" name="Symbol zastępczy zawartości 13"/>
          <p:cNvSpPr>
            <a:spLocks noGrp="1"/>
          </p:cNvSpPr>
          <p:nvPr>
            <p:ph idx="1"/>
          </p:nvPr>
        </p:nvSpPr>
        <p:spPr/>
        <p:txBody>
          <a:bodyPr/>
          <a:lstStyle/>
          <a:p>
            <a:r>
              <a:rPr lang="pl-PL" b="1" dirty="0" smtClean="0"/>
              <a:t>Art. 9</a:t>
            </a:r>
            <a:r>
              <a:rPr lang="pl-PL" b="1" dirty="0" smtClean="0">
                <a:solidFill>
                  <a:srgbClr val="FF0000"/>
                </a:solidFill>
              </a:rPr>
              <a:t>.</a:t>
            </a:r>
            <a:r>
              <a:rPr lang="pl-PL" dirty="0" smtClean="0">
                <a:solidFill>
                  <a:srgbClr val="FF0000"/>
                </a:solidFill>
              </a:rPr>
              <a:t> 1. Ustawa wchodzi w życie po upływie 3 miesięcy od dnia ogłoszenia, z wyjątkiem:</a:t>
            </a:r>
          </a:p>
          <a:p>
            <a:pPr>
              <a:buNone/>
            </a:pPr>
            <a:r>
              <a:rPr lang="pl-PL" dirty="0" smtClean="0"/>
              <a:t>	1</a:t>
            </a:r>
            <a:r>
              <a:rPr lang="pl-PL" dirty="0" smtClean="0"/>
              <a:t>)	art. 1 </a:t>
            </a:r>
            <a:r>
              <a:rPr lang="pl-PL" dirty="0" err="1" smtClean="0"/>
              <a:t>pkt</a:t>
            </a:r>
            <a:r>
              <a:rPr lang="pl-PL" dirty="0" smtClean="0"/>
              <a:t> 4-5, 17, 25, 37, 39-40, 44-48, 54, 73, 82, 104-107, 109, 111, 134-135, 136 lit. a, 137, 138 lit. c, 139, 146-148, 150-153, 167 lit. b, 178-181, 188 i 197-198, art. 5 oraz art. 6 </a:t>
            </a:r>
            <a:r>
              <a:rPr lang="pl-PL" dirty="0" err="1" smtClean="0"/>
              <a:t>pkt</a:t>
            </a:r>
            <a:r>
              <a:rPr lang="pl-PL" dirty="0" smtClean="0"/>
              <a:t> 7 i 8 – które wchodzą w życie po upływie </a:t>
            </a:r>
            <a:r>
              <a:rPr lang="pl-PL" dirty="0" smtClean="0">
                <a:solidFill>
                  <a:srgbClr val="FF0000"/>
                </a:solidFill>
              </a:rPr>
              <a:t>14 dni od dnia ogłoszenia</a:t>
            </a:r>
            <a:r>
              <a:rPr lang="pl-PL" dirty="0" smtClean="0"/>
              <a:t>,</a:t>
            </a:r>
          </a:p>
          <a:p>
            <a:pPr>
              <a:buNone/>
            </a:pPr>
            <a:r>
              <a:rPr lang="pl-PL" dirty="0" smtClean="0"/>
              <a:t>	2</a:t>
            </a:r>
            <a:r>
              <a:rPr lang="pl-PL" dirty="0" smtClean="0"/>
              <a:t>)	art. 1 </a:t>
            </a:r>
            <a:r>
              <a:rPr lang="pl-PL" dirty="0" err="1" smtClean="0"/>
              <a:t>pkt</a:t>
            </a:r>
            <a:r>
              <a:rPr lang="pl-PL" dirty="0" smtClean="0"/>
              <a:t> 34 i art. 4 </a:t>
            </a:r>
            <a:r>
              <a:rPr lang="pl-PL" dirty="0" err="1" smtClean="0"/>
              <a:t>pkt</a:t>
            </a:r>
            <a:r>
              <a:rPr lang="pl-PL" dirty="0" smtClean="0"/>
              <a:t> 7 – które wchodzą w życie po upływie 6 miesięcy od dnia ogłoszenia.</a:t>
            </a:r>
          </a:p>
          <a:p>
            <a:pPr>
              <a:buClr>
                <a:srgbClr val="323232">
                  <a:lumMod val="90000"/>
                </a:srgbClr>
              </a:buClr>
              <a:buFont typeface="Arial"/>
              <a:buChar char="▪"/>
            </a:pPr>
            <a:endParaRPr lang="pl-PL" dirty="0"/>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PODWYŻSZENIE KOSZTÓW SĄDOWYCH</a:t>
            </a:r>
            <a:endParaRPr lang="pl-PL" dirty="0"/>
          </a:p>
        </p:txBody>
      </p:sp>
      <p:sp>
        <p:nvSpPr>
          <p:cNvPr id="14" name="Symbol zastępczy zawartości 13"/>
          <p:cNvSpPr>
            <a:spLocks noGrp="1"/>
          </p:cNvSpPr>
          <p:nvPr>
            <p:ph idx="1"/>
          </p:nvPr>
        </p:nvSpPr>
        <p:spPr/>
        <p:txBody>
          <a:bodyPr/>
          <a:lstStyle/>
          <a:p>
            <a:pPr algn="just">
              <a:buClr>
                <a:srgbClr val="323232">
                  <a:lumMod val="90000"/>
                </a:srgbClr>
              </a:buClr>
              <a:buNone/>
            </a:pPr>
            <a:r>
              <a:rPr lang="pl-PL" i="1" dirty="0" smtClean="0"/>
              <a:t>    „Ministerstwo </a:t>
            </a:r>
            <a:r>
              <a:rPr lang="pl-PL" i="1" dirty="0" smtClean="0"/>
              <a:t>Sprawiedliwości informuje, że zmiany dotyczące opłat, zawarte w projekcie reformy Kodeksu postępowania cywilnego, miały charakter propozycji i jak cała reforma zostały poddane szerokim konsultacjom społecznym. Z uwagi na negatywne opinie w kwestii opłat Ministerstwo Sprawiedliwości nie będzie podtrzymywać tych propozycji</a:t>
            </a:r>
            <a:r>
              <a:rPr lang="pl-PL" i="1" dirty="0" smtClean="0"/>
              <a:t>.”</a:t>
            </a:r>
          </a:p>
          <a:p>
            <a:pPr algn="r">
              <a:buClr>
                <a:srgbClr val="323232">
                  <a:lumMod val="90000"/>
                </a:srgbClr>
              </a:buClr>
              <a:buNone/>
            </a:pPr>
            <a:r>
              <a:rPr lang="pl-PL" b="1" dirty="0" smtClean="0"/>
              <a:t>Komunikat MS z dnia 1 grudnia 2017 r.</a:t>
            </a:r>
            <a:endParaRPr lang="pl-PL" b="1" dirty="0"/>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I. ZASADA NADUŻYCIA PRAWA PROCESOWEGO</a:t>
            </a:r>
            <a:endParaRPr lang="pl-PL" dirty="0"/>
          </a:p>
        </p:txBody>
      </p:sp>
      <p:sp>
        <p:nvSpPr>
          <p:cNvPr id="14" name="Symbol zastępczy zawartości 13"/>
          <p:cNvSpPr>
            <a:spLocks noGrp="1"/>
          </p:cNvSpPr>
          <p:nvPr>
            <p:ph idx="1"/>
          </p:nvPr>
        </p:nvSpPr>
        <p:spPr/>
        <p:txBody>
          <a:bodyPr/>
          <a:lstStyle/>
          <a:p>
            <a:pPr>
              <a:buClr>
                <a:srgbClr val="323232">
                  <a:lumMod val="90000"/>
                </a:srgbClr>
              </a:buClr>
              <a:buFont typeface="Arial"/>
              <a:buChar char="▪"/>
            </a:pPr>
            <a:r>
              <a:rPr lang="pl-PL" dirty="0" smtClean="0">
                <a:solidFill>
                  <a:srgbClr val="323232">
                    <a:lumMod val="90000"/>
                    <a:lumOff val="10000"/>
                  </a:srgbClr>
                </a:solidFill>
                <a:latin typeface="Book Antiqua"/>
              </a:rPr>
              <a:t>Zasada ta wyartykułowana została już w doktrynie i judykaturze</a:t>
            </a:r>
          </a:p>
          <a:p>
            <a:pPr>
              <a:buClr>
                <a:srgbClr val="323232">
                  <a:lumMod val="90000"/>
                </a:srgbClr>
              </a:buClr>
              <a:buFont typeface="Arial"/>
              <a:buChar char="▪"/>
            </a:pPr>
            <a:r>
              <a:rPr lang="pl-PL" dirty="0" smtClean="0"/>
              <a:t>Sankcje dla strony w przypadku stwierdzenia przez sąd nadużycia prawa procesowego zostały określone w projektowanym art. 226</a:t>
            </a:r>
            <a:r>
              <a:rPr lang="pl-PL" baseline="30000" dirty="0" smtClean="0"/>
              <a:t>2</a:t>
            </a:r>
            <a:r>
              <a:rPr lang="pl-PL" dirty="0" smtClean="0"/>
              <a:t> k.p.c</a:t>
            </a:r>
            <a:r>
              <a:rPr lang="pl-PL" dirty="0" smtClean="0"/>
              <a:t>.</a:t>
            </a:r>
          </a:p>
          <a:p>
            <a:r>
              <a:rPr lang="pl-PL" dirty="0" smtClean="0"/>
              <a:t>Art. 226</a:t>
            </a:r>
            <a:r>
              <a:rPr lang="pl-PL" baseline="30000" dirty="0" smtClean="0"/>
              <a:t>2</a:t>
            </a:r>
            <a:r>
              <a:rPr lang="pl-PL" dirty="0" smtClean="0"/>
              <a:t>. Stwierdziwszy nadużycie przez stronę prawa procesowego sąd może w orzeczeniu kończącym postępowanie w sprawie:</a:t>
            </a:r>
          </a:p>
          <a:p>
            <a:pPr>
              <a:buNone/>
            </a:pPr>
            <a:r>
              <a:rPr lang="pl-PL" dirty="0" smtClean="0"/>
              <a:t>	1</a:t>
            </a:r>
            <a:r>
              <a:rPr lang="pl-PL" dirty="0" smtClean="0"/>
              <a:t>)	stronę nadużywającą skazać na grzywnę;</a:t>
            </a:r>
          </a:p>
          <a:p>
            <a:pPr>
              <a:buNone/>
            </a:pPr>
            <a:r>
              <a:rPr lang="pl-PL" dirty="0" smtClean="0"/>
              <a:t>	2</a:t>
            </a:r>
            <a:r>
              <a:rPr lang="pl-PL" dirty="0" smtClean="0"/>
              <a:t>)	niezależnie od wyniku sprawy podwyższyć przypadające od strony nadużywającej koszty procesu, a nawet włożyć na nią obowiązek zwrotu wszystkich kosztów, odpowiednio do spowodowanej nadużyciem zwłoki w rozpoznaniu sprawy;</a:t>
            </a:r>
          </a:p>
          <a:p>
            <a:pPr>
              <a:buNone/>
            </a:pPr>
            <a:r>
              <a:rPr lang="pl-PL" dirty="0" smtClean="0"/>
              <a:t>	3</a:t>
            </a:r>
            <a:r>
              <a:rPr lang="pl-PL" dirty="0" smtClean="0"/>
              <a:t>)	na wniosek strony przeciwnej:</a:t>
            </a:r>
          </a:p>
          <a:p>
            <a:pPr>
              <a:buNone/>
            </a:pPr>
            <a:r>
              <a:rPr lang="pl-PL" dirty="0" smtClean="0"/>
              <a:t>		a</a:t>
            </a:r>
            <a:r>
              <a:rPr lang="pl-PL" dirty="0" smtClean="0"/>
              <a:t>)	przyznać od strony nadużywającej koszty procesu podwyższone odpowiednio do spowodowanego nadużyciem zwiększenia nakładu pracy strony przeciwnej na prowadzenie sprawy, nie więcej jednak niż dwukrotnie;</a:t>
            </a:r>
          </a:p>
          <a:p>
            <a:pPr>
              <a:buNone/>
            </a:pPr>
            <a:r>
              <a:rPr lang="pl-PL" dirty="0" smtClean="0"/>
              <a:t>		</a:t>
            </a:r>
            <a:r>
              <a:rPr lang="pl-PL" dirty="0" smtClean="0">
                <a:solidFill>
                  <a:srgbClr val="FF0000"/>
                </a:solidFill>
              </a:rPr>
              <a:t>b</a:t>
            </a:r>
            <a:r>
              <a:rPr lang="pl-PL" dirty="0" smtClean="0">
                <a:solidFill>
                  <a:srgbClr val="FF0000"/>
                </a:solidFill>
              </a:rPr>
              <a:t>) 	zasądzić od strony nadużywającej odsetki należne od zasądzonego świadczenia w stopie podwyższonej odpowiednio do spowodowanej nadużyciem zwłoki w rozpoznaniu sprawy, nie więcej jednak niż dwukrotnie.</a:t>
            </a:r>
            <a:endParaRPr lang="pl-PL" dirty="0">
              <a:solidFill>
                <a:srgbClr val="FF0000"/>
              </a:solidFill>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II. ODSETKI OD WYDATKÓW</a:t>
            </a:r>
            <a:endParaRPr lang="pl-PL" dirty="0"/>
          </a:p>
        </p:txBody>
      </p:sp>
      <p:sp>
        <p:nvSpPr>
          <p:cNvPr id="14" name="Symbol zastępczy zawartości 13"/>
          <p:cNvSpPr>
            <a:spLocks noGrp="1"/>
          </p:cNvSpPr>
          <p:nvPr>
            <p:ph idx="1"/>
          </p:nvPr>
        </p:nvSpPr>
        <p:spPr/>
        <p:txBody>
          <a:bodyPr/>
          <a:lstStyle/>
          <a:p>
            <a:r>
              <a:rPr lang="pl-PL" dirty="0" smtClean="0"/>
              <a:t>Art. 98</a:t>
            </a:r>
            <a:r>
              <a:rPr lang="pl-PL" baseline="30000" dirty="0" smtClean="0"/>
              <a:t>2</a:t>
            </a:r>
            <a:r>
              <a:rPr lang="pl-PL" dirty="0" smtClean="0"/>
              <a:t>. § 1. Na wniosek strony sąd przyznaje jej także odsetki od przyznanego zwrotu kosztów procesu.</a:t>
            </a:r>
          </a:p>
          <a:p>
            <a:pPr>
              <a:buNone/>
            </a:pPr>
            <a:r>
              <a:rPr lang="pl-PL" dirty="0" smtClean="0"/>
              <a:t>	§</a:t>
            </a:r>
            <a:r>
              <a:rPr lang="pl-PL" dirty="0" smtClean="0"/>
              <a:t> 2. Od przyznanego zwrotu kosztów procesu należą się odsetki ustawowe za opóźnienie w spełnieniu świadczenia pieniężnego za czas od uprawomocnienia się orzeczenia, którym je ustalono, do dnia zapłaty.</a:t>
            </a:r>
          </a:p>
          <a:p>
            <a:pPr>
              <a:buNone/>
            </a:pPr>
            <a:r>
              <a:rPr lang="pl-PL" dirty="0" smtClean="0"/>
              <a:t>	</a:t>
            </a:r>
            <a:r>
              <a:rPr lang="pl-PL" dirty="0" smtClean="0">
                <a:solidFill>
                  <a:srgbClr val="FF0000"/>
                </a:solidFill>
              </a:rPr>
              <a:t>§</a:t>
            </a:r>
            <a:r>
              <a:rPr lang="pl-PL" dirty="0" smtClean="0">
                <a:solidFill>
                  <a:srgbClr val="FF0000"/>
                </a:solidFill>
              </a:rPr>
              <a:t> 3. Na wniosek strony, która w toku procesu poniosła szczególnie wysoki wydatek podlegający zwrotowi, sąd może przyznać jej odsetki od kwoty równej temu wydatkowi za czas od dnia jego poniesienia przez stronę do dnia zapłaty</a:t>
            </a:r>
            <a:r>
              <a:rPr lang="pl-PL" dirty="0" smtClean="0">
                <a:solidFill>
                  <a:srgbClr val="FF0000"/>
                </a:solidFill>
              </a:rPr>
              <a:t>.</a:t>
            </a:r>
            <a:endParaRPr lang="pl-PL" dirty="0">
              <a:solidFill>
                <a:srgbClr val="FF0000"/>
              </a:solidFill>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t>III. OPŁATA </a:t>
            </a:r>
            <a:r>
              <a:rPr lang="pl-PL" dirty="0" smtClean="0"/>
              <a:t>OD ŚRODKÓW ZASKARŻENIA</a:t>
            </a:r>
            <a:endParaRPr lang="pl-PL" dirty="0"/>
          </a:p>
        </p:txBody>
      </p:sp>
      <p:sp>
        <p:nvSpPr>
          <p:cNvPr id="14" name="Symbol zastępczy zawartości 13"/>
          <p:cNvSpPr>
            <a:spLocks noGrp="1"/>
          </p:cNvSpPr>
          <p:nvPr>
            <p:ph idx="1"/>
          </p:nvPr>
        </p:nvSpPr>
        <p:spPr/>
        <p:txBody>
          <a:bodyPr/>
          <a:lstStyle/>
          <a:p>
            <a:pPr>
              <a:buNone/>
            </a:pPr>
            <a:r>
              <a:rPr lang="pl-PL" dirty="0" smtClean="0">
                <a:solidFill>
                  <a:schemeClr val="tx1"/>
                </a:solidFill>
              </a:rPr>
              <a:t>Art. 130</a:t>
            </a:r>
            <a:r>
              <a:rPr lang="pl-PL" baseline="30000" dirty="0" smtClean="0">
                <a:solidFill>
                  <a:schemeClr val="tx1"/>
                </a:solidFill>
              </a:rPr>
              <a:t>2a</a:t>
            </a:r>
            <a:r>
              <a:rPr lang="pl-PL" dirty="0" smtClean="0">
                <a:solidFill>
                  <a:schemeClr val="tx1"/>
                </a:solidFill>
              </a:rPr>
              <a:t>. § 1. </a:t>
            </a:r>
            <a:r>
              <a:rPr lang="pl-PL" dirty="0" smtClean="0">
                <a:solidFill>
                  <a:srgbClr val="FF0000"/>
                </a:solidFill>
              </a:rPr>
              <a:t>Wniesiony przez adwokata, radcę prawnego, rzecznika patentowego lub radcę Prokuratorii Generalnej Rzeczypospolitej Polskiej środek zaskarżenia, który nie został należycie opłacony, sąd odrzuca bez wezwania do uiszczenia opłaty, jeżeli środek ten podlega opłacie w wysokości stałej lub stosunkowej obliczonej od wskazanej przez stronę wartości przedmiotu zaskarżenia.</a:t>
            </a:r>
          </a:p>
          <a:p>
            <a:pPr>
              <a:buNone/>
            </a:pPr>
            <a:r>
              <a:rPr lang="pl-PL" dirty="0" smtClean="0">
                <a:solidFill>
                  <a:schemeClr val="tx1"/>
                </a:solidFill>
              </a:rPr>
              <a:t>§ 2. Przepisu § 1 nie stosuje się, gdy środek zaskarżenia jest zawarty w pierwszym piśmie strony w sprawie, lub gdy wysokość opłaty uległa zmianie na skutek sprawdzenia podanej przez stronę wartości przedmiotu sporu lub zaskarżenia.</a:t>
            </a:r>
          </a:p>
          <a:p>
            <a:pPr>
              <a:buNone/>
            </a:pPr>
            <a:r>
              <a:rPr lang="pl-PL" dirty="0" smtClean="0">
                <a:solidFill>
                  <a:schemeClr val="tx1"/>
                </a:solidFill>
              </a:rPr>
              <a:t>§ 3. Przepisy § 1 i 2 stosuje się odpowiednio do wniosku strony o doręczenie orzeczenia z uzasadnieniem zgłoszonego w terminie tygodnia od dnia ogłoszenia lub doręczenia orzeczenia. Wniosek złożony ustnie podlega odrzuceniu, jeżeli opłaty nie uiszczono najpóźniej w kolejnym dniu roboczym</a:t>
            </a:r>
            <a:r>
              <a:rPr lang="pl-PL" dirty="0" smtClean="0">
                <a:solidFill>
                  <a:schemeClr val="tx1"/>
                </a:solidFill>
              </a:rPr>
              <a:t>.”</a:t>
            </a:r>
            <a:endParaRPr lang="pl-PL" dirty="0">
              <a:solidFill>
                <a:schemeClr val="tx1"/>
              </a:solidFill>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a:xfrm>
            <a:off x="257452" y="467360"/>
            <a:ext cx="8519155" cy="716461"/>
          </a:xfrm>
        </p:spPr>
        <p:txBody>
          <a:bodyPr>
            <a:normAutofit/>
          </a:bodyPr>
          <a:lstStyle/>
          <a:p>
            <a:pPr algn="ctr"/>
            <a:r>
              <a:rPr lang="pl-PL" dirty="0" smtClean="0">
                <a:solidFill>
                  <a:srgbClr val="323232"/>
                </a:solidFill>
                <a:latin typeface="Book Antiqua"/>
              </a:rPr>
              <a:t>IV. DORĘCZENIA PRZEZ PORTAL INFORMACYJNY</a:t>
            </a:r>
            <a:endParaRPr lang="pl-PL" dirty="0"/>
          </a:p>
        </p:txBody>
      </p:sp>
      <p:sp>
        <p:nvSpPr>
          <p:cNvPr id="14" name="Symbol zastępczy zawartości 13"/>
          <p:cNvSpPr>
            <a:spLocks noGrp="1"/>
          </p:cNvSpPr>
          <p:nvPr>
            <p:ph idx="1"/>
          </p:nvPr>
        </p:nvSpPr>
        <p:spPr/>
        <p:txBody>
          <a:bodyPr/>
          <a:lstStyle/>
          <a:p>
            <a:pPr algn="just"/>
            <a:r>
              <a:rPr lang="pl-PL" dirty="0" smtClean="0"/>
              <a:t>Art. 131</a:t>
            </a:r>
            <a:r>
              <a:rPr lang="pl-PL" baseline="30000" dirty="0" smtClean="0"/>
              <a:t>2</a:t>
            </a:r>
            <a:r>
              <a:rPr lang="pl-PL" dirty="0" smtClean="0"/>
              <a:t>. § 1.  </a:t>
            </a:r>
            <a:r>
              <a:rPr lang="pl-PL" dirty="0" smtClean="0">
                <a:solidFill>
                  <a:srgbClr val="FF0000"/>
                </a:solidFill>
              </a:rPr>
              <a:t>Zapoznanie </a:t>
            </a:r>
            <a:r>
              <a:rPr lang="pl-PL" dirty="0" smtClean="0">
                <a:solidFill>
                  <a:srgbClr val="FF0000"/>
                </a:solidFill>
              </a:rPr>
              <a:t>się z pismem sądowym przez użytkownika Portalu </a:t>
            </a:r>
            <a:r>
              <a:rPr lang="pl-PL" dirty="0" smtClean="0">
                <a:solidFill>
                  <a:srgbClr val="FF0000"/>
                </a:solidFill>
              </a:rPr>
              <a:t>Informacyjnego (…) jest </a:t>
            </a:r>
            <a:r>
              <a:rPr lang="pl-PL" dirty="0" smtClean="0">
                <a:solidFill>
                  <a:srgbClr val="FF0000"/>
                </a:solidFill>
              </a:rPr>
              <a:t>równoznaczne z jego doręczeniem. Doręczenie następuje w dniu odczytania pisma. </a:t>
            </a:r>
            <a:endParaRPr lang="pl-PL" dirty="0" smtClean="0">
              <a:solidFill>
                <a:srgbClr val="FF0000"/>
              </a:solidFill>
            </a:endParaRPr>
          </a:p>
          <a:p>
            <a:pPr algn="just"/>
            <a:endParaRPr lang="pl-PL" dirty="0" smtClean="0">
              <a:solidFill>
                <a:srgbClr val="FF0000"/>
              </a:solidFill>
            </a:endParaRPr>
          </a:p>
          <a:p>
            <a:pPr algn="just"/>
            <a:r>
              <a:rPr lang="pl-PL" dirty="0" smtClean="0">
                <a:solidFill>
                  <a:schemeClr val="tx1"/>
                </a:solidFill>
              </a:rPr>
              <a:t>Dotyczyć będzie wszystkich spraw dostępnych w PI</a:t>
            </a:r>
          </a:p>
          <a:p>
            <a:pPr algn="just"/>
            <a:r>
              <a:rPr lang="pl-PL" dirty="0" smtClean="0">
                <a:solidFill>
                  <a:schemeClr val="tx1"/>
                </a:solidFill>
              </a:rPr>
              <a:t>Niezależne od decyzji użytkownika, co do wyboru doręczeń</a:t>
            </a:r>
          </a:p>
          <a:p>
            <a:pPr algn="just"/>
            <a:r>
              <a:rPr lang="pl-PL" dirty="0" smtClean="0">
                <a:solidFill>
                  <a:schemeClr val="tx1"/>
                </a:solidFill>
              </a:rPr>
              <a:t>Doręczenie nastąpi z chwilą odczytania – „kliknięcia” na dany dokument sądowy</a:t>
            </a:r>
            <a:endParaRPr lang="pl-PL" dirty="0" smtClean="0">
              <a:solidFill>
                <a:schemeClr val="tx1"/>
              </a:solidFill>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V. DORĘCZENIA PRZEZ KOMORNIKA</a:t>
            </a:r>
            <a:endParaRPr lang="pl-PL" dirty="0"/>
          </a:p>
        </p:txBody>
      </p:sp>
      <p:sp>
        <p:nvSpPr>
          <p:cNvPr id="14" name="Symbol zastępczy zawartości 13"/>
          <p:cNvSpPr>
            <a:spLocks noGrp="1"/>
          </p:cNvSpPr>
          <p:nvPr>
            <p:ph idx="1"/>
          </p:nvPr>
        </p:nvSpPr>
        <p:spPr/>
        <p:txBody>
          <a:bodyPr/>
          <a:lstStyle/>
          <a:p>
            <a:r>
              <a:rPr lang="pl-PL" dirty="0" smtClean="0"/>
              <a:t>Art</a:t>
            </a:r>
            <a:r>
              <a:rPr lang="pl-PL" dirty="0" smtClean="0"/>
              <a:t>. 139</a:t>
            </a:r>
            <a:r>
              <a:rPr lang="pl-PL" baseline="30000" dirty="0" smtClean="0"/>
              <a:t>1</a:t>
            </a:r>
            <a:r>
              <a:rPr lang="pl-PL" dirty="0" smtClean="0"/>
              <a:t>. § 1. Jeżeli pozwany, pomimo powtórzenia zawiadomienia zgodnie z art. 139 § 1, nie odebrał pozwu lub innego pisma procesowego wywołującego potrzebę podjęcia obrony jego praw, a w sprawie nie doręczono mu wcześniej żadnego pisma w sposób przewidziany w artykułach poprzedzających i nie ma zastosowania art. 139 § 2 i 3 lub inny przepis szczególny przewidujący skutek doręczenia, </a:t>
            </a:r>
            <a:r>
              <a:rPr lang="pl-PL" dirty="0" smtClean="0">
                <a:solidFill>
                  <a:srgbClr val="FF0000"/>
                </a:solidFill>
              </a:rPr>
              <a:t>przewodniczący zawiadamia o tym powoda przesyłając mu przy tym odpis pisma dla pozwanego i zobowiązując do doręczenia tego pisma pozwanemu za pośrednictwem komornika.</a:t>
            </a:r>
          </a:p>
          <a:p>
            <a:pPr>
              <a:buNone/>
            </a:pPr>
            <a:r>
              <a:rPr lang="pl-PL" dirty="0" smtClean="0"/>
              <a:t>   §</a:t>
            </a:r>
            <a:r>
              <a:rPr lang="pl-PL" dirty="0" smtClean="0"/>
              <a:t> 2. Powód w terminie dwóch miesięcy składa do akt potwierdzenie odbioru doręczenia pisma pozwanemu przez komornika albo zwraca pismo i wskazuje aktualny adres </a:t>
            </a:r>
            <a:r>
              <a:rPr lang="pl-PL" dirty="0" smtClean="0"/>
              <a:t>pozwane o </a:t>
            </a:r>
            <a:r>
              <a:rPr lang="pl-PL" dirty="0" smtClean="0"/>
              <a:t>lub dowód, że pozwany przebywa pod adresem wskazanym w pozwie</a:t>
            </a:r>
            <a:r>
              <a:rPr lang="pl-PL" dirty="0" smtClean="0"/>
              <a:t>.”</a:t>
            </a:r>
          </a:p>
          <a:p>
            <a:r>
              <a:rPr lang="pl-PL" dirty="0" smtClean="0"/>
              <a:t>Ryzyko nadużyć ze strony pozwanego celem przedłużenia postępowania.</a:t>
            </a:r>
          </a:p>
          <a:p>
            <a:r>
              <a:rPr lang="pl-PL" dirty="0" smtClean="0"/>
              <a:t>Obecnie w Kodeksie postępowania cywilnego istnieją stosowne mechanizmy chroniące pozwanego w tego typu sytuacjach takie jak wniosek o przywrócenie terminu, czy też art. 139 § 5 k.p.c. w zw. 805 § 1</a:t>
            </a:r>
            <a:r>
              <a:rPr lang="pl-PL" baseline="30000" dirty="0" smtClean="0"/>
              <a:t>1</a:t>
            </a:r>
            <a:r>
              <a:rPr lang="pl-PL" dirty="0" smtClean="0"/>
              <a:t> k.p.c. oraz art. 820</a:t>
            </a:r>
            <a:r>
              <a:rPr lang="pl-PL" baseline="30000" dirty="0" smtClean="0"/>
              <a:t>3</a:t>
            </a:r>
            <a:r>
              <a:rPr lang="pl-PL" dirty="0" smtClean="0"/>
              <a:t> k.p.c.</a:t>
            </a:r>
            <a:endParaRPr lang="pl-PL" dirty="0" smtClean="0"/>
          </a:p>
          <a:p>
            <a:endParaRPr lang="pl-PL" dirty="0"/>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VI. ZARZUT POTRĄCENIA</a:t>
            </a:r>
            <a:endParaRPr lang="pl-PL" dirty="0"/>
          </a:p>
        </p:txBody>
      </p:sp>
      <p:sp>
        <p:nvSpPr>
          <p:cNvPr id="14" name="Symbol zastępczy zawartości 13"/>
          <p:cNvSpPr>
            <a:spLocks noGrp="1"/>
          </p:cNvSpPr>
          <p:nvPr>
            <p:ph idx="1"/>
          </p:nvPr>
        </p:nvSpPr>
        <p:spPr/>
        <p:txBody>
          <a:bodyPr/>
          <a:lstStyle/>
          <a:p>
            <a:pPr>
              <a:buNone/>
            </a:pPr>
            <a:r>
              <a:rPr lang="pl-PL" dirty="0" smtClean="0"/>
              <a:t>	„</a:t>
            </a:r>
            <a:r>
              <a:rPr lang="pl-PL" dirty="0" smtClean="0">
                <a:solidFill>
                  <a:srgbClr val="FF0000"/>
                </a:solidFill>
              </a:rPr>
              <a:t>Art. 203</a:t>
            </a:r>
            <a:r>
              <a:rPr lang="pl-PL" baseline="30000" dirty="0" smtClean="0">
                <a:solidFill>
                  <a:srgbClr val="FF0000"/>
                </a:solidFill>
              </a:rPr>
              <a:t>1</a:t>
            </a:r>
            <a:r>
              <a:rPr lang="pl-PL" dirty="0" smtClean="0">
                <a:solidFill>
                  <a:srgbClr val="FF0000"/>
                </a:solidFill>
              </a:rPr>
              <a:t>. § 1. Podstawą zarzutu potrącenia może być tylko wierzytelność pozwanego z tego samego stosunku prawnego co wierzytelność dochodzona przez powoda, chyba że wierzytelność pozwanego jest niesporna lub udowodniona dokumentem nie pochodzącym od pozwanego.</a:t>
            </a:r>
          </a:p>
          <a:p>
            <a:pPr>
              <a:buNone/>
            </a:pPr>
            <a:r>
              <a:rPr lang="pl-PL" dirty="0" smtClean="0">
                <a:solidFill>
                  <a:srgbClr val="FF0000"/>
                </a:solidFill>
              </a:rPr>
              <a:t>	§</a:t>
            </a:r>
            <a:r>
              <a:rPr lang="pl-PL" dirty="0" smtClean="0">
                <a:solidFill>
                  <a:srgbClr val="FF0000"/>
                </a:solidFill>
              </a:rPr>
              <a:t> 2. Zarzut potrącenia jest dopuszczalny tylko w zakresie, w którym istnienie wierzytelności dochodzonej przez powoda jest niesporne.</a:t>
            </a:r>
          </a:p>
          <a:p>
            <a:pPr>
              <a:buNone/>
            </a:pPr>
            <a:r>
              <a:rPr lang="pl-PL" dirty="0" smtClean="0">
                <a:solidFill>
                  <a:srgbClr val="FF0000"/>
                </a:solidFill>
              </a:rPr>
              <a:t>	§</a:t>
            </a:r>
            <a:r>
              <a:rPr lang="pl-PL" dirty="0" smtClean="0">
                <a:solidFill>
                  <a:srgbClr val="FF0000"/>
                </a:solidFill>
              </a:rPr>
              <a:t> 3. Pozwany może podnieść zarzut potrącenia nie później, niż przy wdaniu się w spór co do istoty sprawy albo w terminie dwóch tygodni od dnia, gdy jego wierzytelność stała się wymagalna.</a:t>
            </a:r>
          </a:p>
          <a:p>
            <a:pPr>
              <a:buNone/>
            </a:pPr>
            <a:r>
              <a:rPr lang="pl-PL" dirty="0" smtClean="0"/>
              <a:t>	§</a:t>
            </a:r>
            <a:r>
              <a:rPr lang="pl-PL" dirty="0" smtClean="0"/>
              <a:t> 4. Zarzut potrącenia może zostać podniesiony tylko w piśmie procesowym. Do pisma tego stosuje się odpowiednio przepisy dotyczące pozwu, z wyjątkiem opłat</a:t>
            </a:r>
            <a:r>
              <a:rPr lang="pl-PL" dirty="0" smtClean="0"/>
              <a:t>.”</a:t>
            </a:r>
            <a:endParaRPr lang="pl-PL" dirty="0"/>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smtClean="0">
                <a:solidFill>
                  <a:srgbClr val="323232"/>
                </a:solidFill>
                <a:latin typeface="Book Antiqua"/>
              </a:rPr>
              <a:t>VII. ORGANIZACJA POSIEDZENIA</a:t>
            </a:r>
            <a:endParaRPr lang="pl-PL" dirty="0"/>
          </a:p>
        </p:txBody>
      </p:sp>
      <p:sp>
        <p:nvSpPr>
          <p:cNvPr id="14" name="Symbol zastępczy zawartości 13"/>
          <p:cNvSpPr>
            <a:spLocks noGrp="1"/>
          </p:cNvSpPr>
          <p:nvPr>
            <p:ph idx="1"/>
          </p:nvPr>
        </p:nvSpPr>
        <p:spPr/>
        <p:txBody>
          <a:bodyPr/>
          <a:lstStyle/>
          <a:p>
            <a:pPr>
              <a:buClr>
                <a:srgbClr val="323232">
                  <a:lumMod val="90000"/>
                </a:srgbClr>
              </a:buClr>
              <a:buFont typeface="Arial"/>
              <a:buChar char="▪"/>
            </a:pPr>
            <a:r>
              <a:rPr lang="pl-PL" b="1" dirty="0" smtClean="0"/>
              <a:t>Prekluzja dowodowa</a:t>
            </a:r>
          </a:p>
          <a:p>
            <a:pPr>
              <a:buClr>
                <a:srgbClr val="323232">
                  <a:lumMod val="90000"/>
                </a:srgbClr>
              </a:buClr>
              <a:buNone/>
            </a:pPr>
            <a:r>
              <a:rPr lang="pl-PL" dirty="0" smtClean="0"/>
              <a:t>   Art</a:t>
            </a:r>
            <a:r>
              <a:rPr lang="pl-PL" dirty="0" smtClean="0"/>
              <a:t>. 205</a:t>
            </a:r>
            <a:r>
              <a:rPr lang="pl-PL" baseline="30000" dirty="0" smtClean="0"/>
              <a:t>3</a:t>
            </a:r>
            <a:r>
              <a:rPr lang="pl-PL" dirty="0" smtClean="0"/>
              <a:t>. </a:t>
            </a:r>
            <a:r>
              <a:rPr lang="pl-PL" dirty="0" smtClean="0"/>
              <a:t>§ </a:t>
            </a:r>
            <a:r>
              <a:rPr lang="pl-PL" dirty="0" smtClean="0"/>
              <a:t>2. Przewodniczący może zobowiązać stronę, by w piśmie przygotowawczym podała wszystkie twierdzenia i dowody istotne dla rozstrzygnięcia sprawy pod rygorem utraty prawa do ich powoływania w toku dalszego postępowania. W takim przypadku twierdzenia i dowody zgłoszone z naruszeniem tego obowiązku podlegają pominięciu, </a:t>
            </a:r>
            <a:r>
              <a:rPr lang="pl-PL" dirty="0" smtClean="0">
                <a:solidFill>
                  <a:srgbClr val="FF0000"/>
                </a:solidFill>
              </a:rPr>
              <a:t>chyba że strona </a:t>
            </a:r>
            <a:r>
              <a:rPr lang="pl-PL" b="1" u="sng" dirty="0" smtClean="0">
                <a:solidFill>
                  <a:srgbClr val="FF0000"/>
                </a:solidFill>
              </a:rPr>
              <a:t>wykaże</a:t>
            </a:r>
            <a:r>
              <a:rPr lang="pl-PL" dirty="0" smtClean="0">
                <a:solidFill>
                  <a:srgbClr val="FF0000"/>
                </a:solidFill>
              </a:rPr>
              <a:t>, iż ich powołanie w piśmie przygotowawczym nie było możliwe albo że potrzeba powołania wynikła później</a:t>
            </a:r>
            <a:r>
              <a:rPr lang="pl-PL" dirty="0" smtClean="0"/>
              <a:t>.</a:t>
            </a:r>
            <a:endParaRPr lang="pl-PL" dirty="0" smtClean="0"/>
          </a:p>
          <a:p>
            <a:pPr>
              <a:buClr>
                <a:srgbClr val="323232">
                  <a:lumMod val="90000"/>
                </a:srgbClr>
              </a:buClr>
              <a:buFont typeface="Arial"/>
              <a:buChar char="▪"/>
            </a:pPr>
            <a:r>
              <a:rPr lang="pl-PL" b="1" dirty="0" smtClean="0"/>
              <a:t>Odpowiedź na pozew</a:t>
            </a:r>
          </a:p>
          <a:p>
            <a:pPr>
              <a:buClr>
                <a:srgbClr val="323232">
                  <a:lumMod val="90000"/>
                </a:srgbClr>
              </a:buClr>
              <a:buNone/>
            </a:pPr>
            <a:r>
              <a:rPr lang="pl-PL" dirty="0" smtClean="0"/>
              <a:t>   Art</a:t>
            </a:r>
            <a:r>
              <a:rPr lang="pl-PL" dirty="0" smtClean="0"/>
              <a:t>. 205</a:t>
            </a:r>
            <a:r>
              <a:rPr lang="pl-PL" baseline="30000" dirty="0" smtClean="0"/>
              <a:t>1</a:t>
            </a:r>
            <a:r>
              <a:rPr lang="pl-PL" dirty="0" smtClean="0"/>
              <a:t>. § 1. Przewodniczący zarządza doręczenie pozwu pozwanemu i wzywa go do złożenia odpowiedzi na pozew, w wyznaczonym terminie, </a:t>
            </a:r>
            <a:r>
              <a:rPr lang="pl-PL" b="1" dirty="0" smtClean="0">
                <a:solidFill>
                  <a:srgbClr val="FF0000"/>
                </a:solidFill>
              </a:rPr>
              <a:t>nie krótszym niż dwa tygodnie</a:t>
            </a:r>
            <a:r>
              <a:rPr lang="pl-PL" dirty="0" smtClean="0"/>
              <a:t>. O zarządzeniu doręczenia pozwu zawiadamia się powoda.</a:t>
            </a:r>
          </a:p>
          <a:p>
            <a:pPr>
              <a:buClr>
                <a:srgbClr val="323232">
                  <a:lumMod val="90000"/>
                </a:srgbClr>
              </a:buClr>
              <a:buFont typeface="Arial"/>
              <a:buChar char="▪"/>
            </a:pPr>
            <a:r>
              <a:rPr lang="pl-PL" b="1" dirty="0" smtClean="0"/>
              <a:t>Osobiste stawiennictwo</a:t>
            </a:r>
          </a:p>
          <a:p>
            <a:pPr>
              <a:buClr>
                <a:srgbClr val="323232">
                  <a:lumMod val="90000"/>
                </a:srgbClr>
              </a:buClr>
              <a:buNone/>
            </a:pPr>
            <a:r>
              <a:rPr lang="pl-PL" dirty="0" smtClean="0"/>
              <a:t>Art. 205</a:t>
            </a:r>
            <a:r>
              <a:rPr lang="pl-PL" baseline="30000" dirty="0" smtClean="0"/>
              <a:t>5</a:t>
            </a:r>
            <a:r>
              <a:rPr lang="pl-PL" dirty="0" smtClean="0"/>
              <a:t>.  4. </a:t>
            </a:r>
            <a:r>
              <a:rPr lang="pl-PL" dirty="0" smtClean="0">
                <a:solidFill>
                  <a:srgbClr val="FF0000"/>
                </a:solidFill>
              </a:rPr>
              <a:t>Jeżeli powód bez usprawiedliwienia nie stawi się na posiedzenie przygotowawcze, sąd umarza postępowanie rozstrzygając o kosztach jak przy cofnięciu pozwu, chyba że sprzeciwi się temu obecny na tym posiedzeniu </a:t>
            </a:r>
            <a:r>
              <a:rPr lang="pl-PL" dirty="0" smtClean="0">
                <a:solidFill>
                  <a:srgbClr val="FF0000"/>
                </a:solidFill>
              </a:rPr>
              <a:t>pozwany</a:t>
            </a:r>
            <a:endParaRPr lang="pl-PL" b="1" dirty="0" smtClean="0">
              <a:solidFill>
                <a:srgbClr val="FF0000"/>
              </a:solidFill>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ytuł 12"/>
          <p:cNvSpPr>
            <a:spLocks noGrp="1"/>
          </p:cNvSpPr>
          <p:nvPr>
            <p:ph type="title"/>
          </p:nvPr>
        </p:nvSpPr>
        <p:spPr/>
        <p:txBody>
          <a:bodyPr/>
          <a:lstStyle/>
          <a:p>
            <a:pPr algn="ctr"/>
            <a:r>
              <a:rPr lang="pl-PL" dirty="0" err="1" smtClean="0">
                <a:solidFill>
                  <a:srgbClr val="323232"/>
                </a:solidFill>
                <a:latin typeface="Book Antiqua"/>
              </a:rPr>
              <a:t>VIIIa</a:t>
            </a:r>
            <a:r>
              <a:rPr lang="pl-PL" dirty="0" smtClean="0">
                <a:solidFill>
                  <a:srgbClr val="323232"/>
                </a:solidFill>
                <a:latin typeface="Book Antiqua"/>
              </a:rPr>
              <a:t>. ŚWIADEK - EKSPERT</a:t>
            </a:r>
            <a:endParaRPr lang="pl-PL" dirty="0"/>
          </a:p>
        </p:txBody>
      </p:sp>
      <p:sp>
        <p:nvSpPr>
          <p:cNvPr id="14" name="Symbol zastępczy zawartości 13"/>
          <p:cNvSpPr>
            <a:spLocks noGrp="1"/>
          </p:cNvSpPr>
          <p:nvPr>
            <p:ph idx="1"/>
          </p:nvPr>
        </p:nvSpPr>
        <p:spPr>
          <a:xfrm>
            <a:off x="457201" y="1396093"/>
            <a:ext cx="8319406" cy="1604559"/>
          </a:xfrm>
        </p:spPr>
        <p:txBody>
          <a:bodyPr/>
          <a:lstStyle/>
          <a:p>
            <a:pPr>
              <a:buClr>
                <a:srgbClr val="323232">
                  <a:lumMod val="90000"/>
                </a:srgbClr>
              </a:buClr>
              <a:buFont typeface="Arial"/>
              <a:buChar char="▪"/>
            </a:pPr>
            <a:r>
              <a:rPr lang="pl-PL" dirty="0" smtClean="0">
                <a:solidFill>
                  <a:srgbClr val="FF0000"/>
                </a:solidFill>
              </a:rPr>
              <a:t>Art. 278</a:t>
            </a:r>
            <a:r>
              <a:rPr lang="pl-PL" baseline="30000" dirty="0" smtClean="0">
                <a:solidFill>
                  <a:srgbClr val="FF0000"/>
                </a:solidFill>
              </a:rPr>
              <a:t>2</a:t>
            </a:r>
            <a:r>
              <a:rPr lang="pl-PL" dirty="0" smtClean="0">
                <a:solidFill>
                  <a:srgbClr val="FF0000"/>
                </a:solidFill>
              </a:rPr>
              <a:t>. Złożenie zeznań przez świadka nie stoi na przeszkodzie zasięgnięciu jego opinii jako biegłego, także co do faktów, o których zeznał (świadek-ekspert), nawet jeżeli uprzednio sporządził opinię na zlecenie podmiotu innego, niż sąd</a:t>
            </a:r>
            <a:r>
              <a:rPr lang="pl-PL" dirty="0" smtClean="0">
                <a:solidFill>
                  <a:srgbClr val="FF0000"/>
                </a:solidFill>
              </a:rPr>
              <a:t>.</a:t>
            </a:r>
            <a:endParaRPr lang="pl-PL" dirty="0" smtClean="0">
              <a:solidFill>
                <a:srgbClr val="FF0000"/>
              </a:solidFill>
            </a:endParaRPr>
          </a:p>
          <a:p>
            <a:pPr>
              <a:buClr>
                <a:srgbClr val="323232">
                  <a:lumMod val="90000"/>
                </a:srgbClr>
              </a:buClr>
              <a:buNone/>
            </a:pPr>
            <a:endParaRPr lang="pl-PL" dirty="0"/>
          </a:p>
        </p:txBody>
      </p:sp>
      <p:sp>
        <p:nvSpPr>
          <p:cNvPr id="4" name="Tytuł 12"/>
          <p:cNvSpPr txBox="1">
            <a:spLocks/>
          </p:cNvSpPr>
          <p:nvPr/>
        </p:nvSpPr>
        <p:spPr>
          <a:xfrm>
            <a:off x="511946" y="2475193"/>
            <a:ext cx="8319406" cy="716461"/>
          </a:xfrm>
          <a:prstGeom prst="rect">
            <a:avLst/>
          </a:prstGeom>
        </p:spPr>
        <p:txBody>
          <a:bodyPr vert="horz" lIns="91440" tIns="45720" rIns="91440" bIns="45720" rtlCol="0" anchor="b">
            <a:norm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pl-PL" sz="2550" b="1" i="0" u="none" strike="noStrike" kern="1200" cap="none" spc="0" normalizeH="0" baseline="0" noProof="0" dirty="0" smtClean="0">
                <a:ln>
                  <a:noFill/>
                </a:ln>
                <a:solidFill>
                  <a:srgbClr val="323232"/>
                </a:solidFill>
                <a:effectLst/>
                <a:uLnTx/>
                <a:uFillTx/>
                <a:latin typeface="Book Antiqua"/>
                <a:ea typeface="+mj-ea"/>
                <a:cs typeface="+mj-cs"/>
              </a:rPr>
              <a:t>VIIIB. 	</a:t>
            </a:r>
            <a:r>
              <a:rPr lang="pl-PL" sz="2550" b="1" dirty="0" smtClean="0">
                <a:solidFill>
                  <a:srgbClr val="323232"/>
                </a:solidFill>
                <a:latin typeface="Book Antiqua"/>
                <a:ea typeface="+mj-ea"/>
                <a:cs typeface="+mj-cs"/>
              </a:rPr>
              <a:t>WYNAGRODZENIE BIEGŁEGO</a:t>
            </a:r>
            <a:endParaRPr kumimoji="0" lang="pl-PL" sz="255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Symbol zastępczy zawartości 13"/>
          <p:cNvSpPr txBox="1">
            <a:spLocks/>
          </p:cNvSpPr>
          <p:nvPr/>
        </p:nvSpPr>
        <p:spPr>
          <a:xfrm>
            <a:off x="449803" y="3483825"/>
            <a:ext cx="8319406" cy="1604559"/>
          </a:xfrm>
          <a:prstGeom prst="rect">
            <a:avLst/>
          </a:prstGeom>
        </p:spPr>
        <p:txBody>
          <a:bodyPr vert="horz" lIns="91440" tIns="45720" rIns="91440" bIns="45720" rtlCol="0">
            <a:normAutofit/>
          </a:bodyPr>
          <a:lstStyle/>
          <a:p>
            <a:pPr marL="205740" indent="-171450" algn="just" defTabSz="685800">
              <a:lnSpc>
                <a:spcPct val="90000"/>
              </a:lnSpc>
              <a:spcBef>
                <a:spcPts val="1350"/>
              </a:spcBef>
              <a:buClr>
                <a:srgbClr val="323232">
                  <a:lumMod val="90000"/>
                </a:srgbClr>
              </a:buClr>
              <a:buSzPct val="100000"/>
              <a:buFont typeface="Arial"/>
              <a:buChar char="▪"/>
            </a:pPr>
            <a:r>
              <a:rPr kumimoji="0" lang="pl-PL" sz="1500" b="0" i="0" u="none" strike="noStrike" kern="1200" cap="none" spc="0" normalizeH="0" baseline="0" noProof="0" dirty="0" smtClean="0">
                <a:ln>
                  <a:noFill/>
                </a:ln>
                <a:solidFill>
                  <a:srgbClr val="FF0000"/>
                </a:solidFill>
                <a:effectLst/>
                <a:uLnTx/>
                <a:uFillTx/>
                <a:latin typeface="+mn-lt"/>
                <a:ea typeface="+mn-ea"/>
                <a:cs typeface="+mn-cs"/>
              </a:rPr>
              <a:t>Art.</a:t>
            </a:r>
            <a:r>
              <a:rPr lang="pl-PL" sz="1500" dirty="0" smtClean="0">
                <a:solidFill>
                  <a:srgbClr val="FF0000"/>
                </a:solidFill>
              </a:rPr>
              <a:t> </a:t>
            </a:r>
            <a:r>
              <a:rPr lang="pl-PL" sz="1500" dirty="0" smtClean="0">
                <a:solidFill>
                  <a:srgbClr val="FF0000"/>
                </a:solidFill>
              </a:rPr>
              <a:t>288</a:t>
            </a:r>
            <a:r>
              <a:rPr lang="pl-PL" sz="1500" dirty="0" smtClean="0">
                <a:solidFill>
                  <a:srgbClr val="FF0000"/>
                </a:solidFill>
              </a:rPr>
              <a:t>. § 4. W terminie tygodnia od otrzymania zlecenia biegły może zażądać wynagrodzenia i zwrotu wydatków w innej wysokości. Jeżeli choćby jedna ze stron zgodzi się na warunki biegłego i uiści odpowiednią zaliczkę, przewodniczący zleci biegłemu sporządzenie opinii za wynagrodzeniem żądanym przez biegłego, a jeżeli nie – za wynagrodzeniem ustalonym na ogólnych zasadach .</a:t>
            </a:r>
            <a:endParaRPr kumimoji="0" lang="pl-PL" sz="1500" b="0" i="0" u="none" strike="noStrike" kern="1200" cap="none" spc="0" normalizeH="0" baseline="0" noProof="0" dirty="0" smtClean="0">
              <a:ln>
                <a:noFill/>
              </a:ln>
              <a:solidFill>
                <a:srgbClr val="FF0000"/>
              </a:solidFill>
              <a:effectLst/>
              <a:uLnTx/>
              <a:uFillTx/>
              <a:latin typeface="+mn-lt"/>
              <a:ea typeface="+mn-ea"/>
              <a:cs typeface="+mn-cs"/>
            </a:endParaRPr>
          </a:p>
          <a:p>
            <a:pPr marL="205740" marR="0" lvl="0" indent="-171450" algn="l" defTabSz="685800" rtl="0" eaLnBrk="1" fontAlgn="auto" latinLnBrk="0" hangingPunct="1">
              <a:lnSpc>
                <a:spcPct val="90000"/>
              </a:lnSpc>
              <a:spcBef>
                <a:spcPts val="1350"/>
              </a:spcBef>
              <a:spcAft>
                <a:spcPts val="0"/>
              </a:spcAft>
              <a:buClr>
                <a:srgbClr val="323232">
                  <a:lumMod val="90000"/>
                </a:srgbClr>
              </a:buClr>
              <a:buSzPct val="100000"/>
              <a:buFont typeface="Arial" pitchFamily="34" charset="0"/>
              <a:buNone/>
              <a:tabLst/>
              <a:defRPr/>
            </a:pPr>
            <a:endParaRPr kumimoji="0" lang="pl-PL" sz="1500" b="0" i="0" u="none" strike="noStrike" kern="1200" cap="none" spc="0" normalizeH="0" baseline="0" noProof="0" dirty="0">
              <a:ln>
                <a:noFill/>
              </a:ln>
              <a:solidFill>
                <a:schemeClr val="tx1">
                  <a:lumMod val="90000"/>
                  <a:lumOff val="10000"/>
                </a:schemeClr>
              </a:solidFill>
              <a:effectLst/>
              <a:uLnTx/>
              <a:uFillTx/>
              <a:latin typeface="+mn-lt"/>
              <a:ea typeface="+mn-ea"/>
              <a:cs typeface="+mn-cs"/>
            </a:endParaRPr>
          </a:p>
        </p:txBody>
      </p:sp>
    </p:spTree>
    <p:extLst>
      <p:ext uri="{BB962C8B-B14F-4D97-AF65-F5344CB8AC3E}">
        <p14:creationId xmlns:p14="http://schemas.microsoft.com/office/powerpoint/2010/main" xmlns="" val="30309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nded_Design_Yellow_TP102900996" id="{C80ED6D3-C89B-439A-9D34-5EAD89BCC223}" vid="{FBE226EC-7B3E-47F7-9228-6DA1D81C5A68}"/>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z motywem żółtego paska (panoramiczna)</Template>
  <TotalTime>0</TotalTime>
  <Words>284</Words>
  <Application>Microsoft Office PowerPoint</Application>
  <PresentationFormat>Pokaz na ekranie (4:3)</PresentationFormat>
  <Paragraphs>64</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Banded Design Yellow 16x9</vt:lpstr>
      <vt:lpstr>Projekt zmian KPC (kluczowe zmiany)</vt:lpstr>
      <vt:lpstr>I. ZASADA NADUŻYCIA PRAWA PROCESOWEGO</vt:lpstr>
      <vt:lpstr>II. ODSETKI OD WYDATKÓW</vt:lpstr>
      <vt:lpstr>III. OPŁATA OD ŚRODKÓW ZASKARŻENIA</vt:lpstr>
      <vt:lpstr>IV. DORĘCZENIA PRZEZ PORTAL INFORMACYJNY</vt:lpstr>
      <vt:lpstr>V. DORĘCZENIA PRZEZ KOMORNIKA</vt:lpstr>
      <vt:lpstr>VI. ZARZUT POTRĄCENIA</vt:lpstr>
      <vt:lpstr>VII. ORGANIZACJA POSIEDZENIA</vt:lpstr>
      <vt:lpstr>VIIIa. ŚWIADEK - EKSPERT</vt:lpstr>
      <vt:lpstr>IX. POSTĘPOWANIE GOSPODARCZE</vt:lpstr>
      <vt:lpstr>X. DATA WEJŚCIA W ŻYCIE</vt:lpstr>
      <vt:lpstr>PODWYŻSZENIE KOSZTÓW SĄDOWYCH</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2017-12-07T08:58:27Z</dcterms:created>
  <dcterms:modified xsi:type="dcterms:W3CDTF">2017-12-07T19:16:10Z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